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2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</p:sldMasterIdLst>
  <p:notesMasterIdLst>
    <p:notesMasterId r:id="rId45"/>
  </p:notesMasterIdLst>
  <p:sldIdLst>
    <p:sldId id="597" r:id="rId2"/>
    <p:sldId id="258" r:id="rId3"/>
    <p:sldId id="475" r:id="rId4"/>
    <p:sldId id="415" r:id="rId5"/>
    <p:sldId id="586" r:id="rId6"/>
    <p:sldId id="587" r:id="rId7"/>
    <p:sldId id="477" r:id="rId8"/>
    <p:sldId id="588" r:id="rId9"/>
    <p:sldId id="367" r:id="rId10"/>
    <p:sldId id="466" r:id="rId11"/>
    <p:sldId id="479" r:id="rId12"/>
    <p:sldId id="590" r:id="rId13"/>
    <p:sldId id="460" r:id="rId14"/>
    <p:sldId id="461" r:id="rId15"/>
    <p:sldId id="589" r:id="rId16"/>
    <p:sldId id="480" r:id="rId17"/>
    <p:sldId id="417" r:id="rId18"/>
    <p:sldId id="372" r:id="rId19"/>
    <p:sldId id="599" r:id="rId20"/>
    <p:sldId id="600" r:id="rId21"/>
    <p:sldId id="638" r:id="rId22"/>
    <p:sldId id="639" r:id="rId23"/>
    <p:sldId id="263" r:id="rId24"/>
    <p:sldId id="286" r:id="rId25"/>
    <p:sldId id="287" r:id="rId26"/>
    <p:sldId id="288" r:id="rId27"/>
    <p:sldId id="289" r:id="rId28"/>
    <p:sldId id="291" r:id="rId29"/>
    <p:sldId id="290" r:id="rId30"/>
    <p:sldId id="640" r:id="rId31"/>
    <p:sldId id="641" r:id="rId32"/>
    <p:sldId id="273" r:id="rId33"/>
    <p:sldId id="519" r:id="rId34"/>
    <p:sldId id="470" r:id="rId35"/>
    <p:sldId id="518" r:id="rId36"/>
    <p:sldId id="467" r:id="rId37"/>
    <p:sldId id="468" r:id="rId38"/>
    <p:sldId id="604" r:id="rId39"/>
    <p:sldId id="472" r:id="rId40"/>
    <p:sldId id="486" r:id="rId41"/>
    <p:sldId id="487" r:id="rId42"/>
    <p:sldId id="601" r:id="rId43"/>
    <p:sldId id="602" r:id="rId4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96" autoAdjust="0"/>
    <p:restoredTop sz="94418" autoAdjust="0"/>
  </p:normalViewPr>
  <p:slideViewPr>
    <p:cSldViewPr>
      <p:cViewPr varScale="1">
        <p:scale>
          <a:sx n="59" d="100"/>
          <a:sy n="59" d="100"/>
        </p:scale>
        <p:origin x="200" y="60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12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3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9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Size is arbitrary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0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http://manmax31.github.io/deep/learning/2016/03/19/Neural-Network-using-</a:t>
            </a:r>
            <a:r>
              <a:rPr lang="en-US" dirty="0" err="1"/>
              <a:t>Tensorflow.html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licensed from </a:t>
            </a:r>
            <a:r>
              <a:rPr lang="en-US" dirty="0" err="1"/>
              <a:t>AdobeStock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it’s so connected to AI and some times</a:t>
            </a:r>
            <a:r>
              <a:rPr lang="en-US" baseline="0" dirty="0"/>
              <a:t>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licensed from </a:t>
            </a:r>
            <a:r>
              <a:rPr lang="en-US" dirty="0" err="1"/>
              <a:t>AdobeStock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8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licensed from </a:t>
            </a:r>
            <a:r>
              <a:rPr lang="en-US" dirty="0" err="1"/>
              <a:t>AdobeStock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4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https://peekaboo-</a:t>
            </a:r>
            <a:r>
              <a:rPr lang="en-US" dirty="0" err="1"/>
              <a:t>vision.blogspot.com</a:t>
            </a:r>
            <a:r>
              <a:rPr lang="en-US" dirty="0"/>
              <a:t>/2013/01/machine-learning-cheat-sheet-for-</a:t>
            </a:r>
            <a:r>
              <a:rPr lang="en-US" dirty="0" err="1"/>
              <a:t>scikit.html</a:t>
            </a:r>
            <a:r>
              <a:rPr lang="en-US" dirty="0"/>
              <a:t>; CC0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9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A00B9-7A2F-3C47-B21C-EE0BEE431F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6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5/19/23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06880" y="3069336"/>
            <a:ext cx="9591040" cy="23408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3800" spc="200" dirty="0">
                <a:solidFill>
                  <a:srgbClr val="262626"/>
                </a:solidFill>
              </a:rPr>
              <a:t>Machine </a:t>
            </a:r>
            <a:r>
              <a:rPr lang="en-US" sz="3800" spc="200">
                <a:solidFill>
                  <a:srgbClr val="262626"/>
                </a:solidFill>
              </a:rPr>
              <a:t>learning </a:t>
            </a:r>
            <a:br>
              <a:rPr lang="en-US" sz="3800" spc="200">
                <a:solidFill>
                  <a:srgbClr val="262626"/>
                </a:solidFill>
              </a:rPr>
            </a:br>
            <a:r>
              <a:rPr lang="en-US" sz="3800" spc="200">
                <a:solidFill>
                  <a:srgbClr val="262626"/>
                </a:solidFill>
              </a:rPr>
              <a:t>for </a:t>
            </a:r>
            <a:r>
              <a:rPr lang="en-US" sz="3800" spc="200" dirty="0">
                <a:solidFill>
                  <a:srgbClr val="262626"/>
                </a:solidFill>
              </a:rPr>
              <a:t>physics and astronomy</a:t>
            </a:r>
            <a:br>
              <a:rPr lang="en-US" sz="3800" spc="200" dirty="0">
                <a:solidFill>
                  <a:srgbClr val="262626"/>
                </a:solidFill>
              </a:rPr>
            </a:br>
            <a:r>
              <a:rPr lang="en-US" sz="3800" spc="200" dirty="0">
                <a:solidFill>
                  <a:srgbClr val="262626"/>
                </a:solidFill>
              </a:rPr>
              <a:t>chapter 1</a:t>
            </a:r>
          </a:p>
        </p:txBody>
      </p:sp>
      <p:pic>
        <p:nvPicPr>
          <p:cNvPr id="7" name="Picture 6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BD25916-D4C1-2749-95F2-C1F61B83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8263890"/>
            <a:ext cx="3378200" cy="1182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DB0E6-33BA-7C43-AD1F-3025890A5962}"/>
              </a:ext>
            </a:extLst>
          </p:cNvPr>
          <p:cNvSpPr txBox="1"/>
          <p:nvPr/>
        </p:nvSpPr>
        <p:spPr>
          <a:xfrm>
            <a:off x="406400" y="384301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Viviana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Acquaviva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 descr="A picture containing text, font, graphics, poster&#10;&#10;Description automatically generated">
            <a:extLst>
              <a:ext uri="{FF2B5EF4-FFF2-40B4-BE49-F238E27FC236}">
                <a16:creationId xmlns:a16="http://schemas.microsoft.com/office/drawing/2014/main" id="{2A24A238-B824-E84E-969A-AF0D866B5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649" y="307340"/>
            <a:ext cx="1613751" cy="17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2"/>
          <p:cNvSpPr>
            <a:spLocks/>
          </p:cNvSpPr>
          <p:nvPr/>
        </p:nvSpPr>
        <p:spPr bwMode="auto">
          <a:xfrm>
            <a:off x="939800" y="3962400"/>
            <a:ext cx="6477000" cy="426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514350" indent="-514350">
              <a:buAutoNum type="arabicPeriod"/>
            </a:pP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The desired output is an unknown quantity (label or target) that we’d like to predict from the input features</a:t>
            </a:r>
          </a:p>
          <a:p>
            <a:endParaRPr lang="en-US" sz="3600" dirty="0">
              <a:solidFill>
                <a:schemeClr val="tx1"/>
              </a:solidFill>
              <a:latin typeface="Gill Sans MT" panose="020B0502020104020203" pitchFamily="34" charset="77"/>
              <a:ea typeface="ＭＳ Ｐゴシック" charset="0"/>
              <a:cs typeface="Helvetica Neue Bold Condensed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2. we learn </a:t>
            </a:r>
            <a:r>
              <a:rPr lang="en-US" sz="3600" dirty="0">
                <a:solidFill>
                  <a:srgbClr val="FF0000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BY EXAMPLE</a:t>
            </a: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: we need a set of objects with known labels. </a:t>
            </a:r>
            <a:r>
              <a:rPr lang="en-US" sz="3600" dirty="0">
                <a:solidFill>
                  <a:schemeClr val="tx2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This is called the </a:t>
            </a:r>
            <a:r>
              <a:rPr lang="en-US" sz="3600" dirty="0">
                <a:solidFill>
                  <a:srgbClr val="FF0000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LEARNING 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6FE25-D80B-504B-828C-547CA454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14" y="718794"/>
            <a:ext cx="9171246" cy="1690624"/>
          </a:xfrm>
        </p:spPr>
        <p:txBody>
          <a:bodyPr anchor="ctr">
            <a:normAutofit fontScale="90000"/>
          </a:bodyPr>
          <a:lstStyle/>
          <a:p>
            <a:br>
              <a:rPr lang="en-US" sz="400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00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SUPERVISED</a:t>
            </a:r>
            <a: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MACHINE LEARNING</a:t>
            </a:r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D2909DA-0EC9-F44E-AC69-F458DF2A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3231388"/>
            <a:ext cx="4024376" cy="402437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22F785-8A45-1B41-AFD1-3392F89B863D}"/>
              </a:ext>
            </a:extLst>
          </p:cNvPr>
          <p:cNvSpPr txBox="1"/>
          <p:nvPr/>
        </p:nvSpPr>
        <p:spPr>
          <a:xfrm>
            <a:off x="8953484" y="7646019"/>
            <a:ext cx="2932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How many</a:t>
            </a:r>
          </a:p>
          <a:p>
            <a:r>
              <a:rPr lang="en-US" dirty="0">
                <a:latin typeface="Gill Sans MT" panose="020B0502020104020203" pitchFamily="34" charset="77"/>
              </a:rPr>
              <a:t>instances in </a:t>
            </a:r>
          </a:p>
          <a:p>
            <a:r>
              <a:rPr lang="en-US" dirty="0">
                <a:latin typeface="Gill Sans MT" panose="020B0502020104020203" pitchFamily="34" charset="77"/>
              </a:rPr>
              <a:t>our learning set?</a:t>
            </a:r>
          </a:p>
        </p:txBody>
      </p:sp>
    </p:spTree>
    <p:extLst>
      <p:ext uri="{BB962C8B-B14F-4D97-AF65-F5344CB8AC3E}">
        <p14:creationId xmlns:p14="http://schemas.microsoft.com/office/powerpoint/2010/main" val="9204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628426" y="521484"/>
            <a:ext cx="10741373" cy="2374115"/>
          </a:xfrm>
          <a:ln/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Size and quality of the learning set are very important</a:t>
            </a:r>
          </a:p>
        </p:txBody>
      </p:sp>
      <p:sp>
        <p:nvSpPr>
          <p:cNvPr id="41045" name="Rectangle 85"/>
          <p:cNvSpPr>
            <a:spLocks/>
          </p:cNvSpPr>
          <p:nvPr/>
        </p:nvSpPr>
        <p:spPr bwMode="auto">
          <a:xfrm>
            <a:off x="317500" y="6324600"/>
            <a:ext cx="12369799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400" dirty="0">
                <a:solidFill>
                  <a:srgbClr val="FF0000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Data representation </a:t>
            </a:r>
          </a:p>
          <a:p>
            <a:r>
              <a:rPr lang="en-US" sz="44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(sometimes called feature engineering) </a:t>
            </a:r>
          </a:p>
          <a:p>
            <a:r>
              <a:rPr lang="en-US" sz="44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and determining whether you have </a:t>
            </a:r>
            <a:r>
              <a:rPr lang="en-US" sz="4400" dirty="0">
                <a:solidFill>
                  <a:srgbClr val="FF0000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enough data </a:t>
            </a:r>
            <a:r>
              <a:rPr lang="en-US" sz="4400" dirty="0">
                <a:solidFill>
                  <a:schemeClr val="tx1"/>
                </a:solidFill>
                <a:latin typeface="Gill Sans MT" panose="020B0502020104020203" pitchFamily="34" charset="77"/>
                <a:ea typeface="ＭＳ Ｐゴシック" charset="0"/>
                <a:cs typeface="Helvetica Neue Bold Condensed" charset="0"/>
              </a:rPr>
              <a:t>to create a good model are crucial.</a:t>
            </a:r>
          </a:p>
        </p:txBody>
      </p:sp>
      <p:graphicFrame>
        <p:nvGraphicFramePr>
          <p:cNvPr id="1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20127"/>
              </p:ext>
            </p:extLst>
          </p:nvPr>
        </p:nvGraphicFramePr>
        <p:xfrm>
          <a:off x="3453470" y="3761421"/>
          <a:ext cx="2133600" cy="141795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INPUT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OUTPUT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?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59353"/>
              </p:ext>
            </p:extLst>
          </p:nvPr>
        </p:nvGraphicFramePr>
        <p:xfrm>
          <a:off x="7417731" y="3330187"/>
          <a:ext cx="2133600" cy="250857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INPUT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OUTPUT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one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two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three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four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five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six</a:t>
                      </a:r>
                    </a:p>
                  </a:txBody>
                  <a:tcPr marL="50800" marR="50800" marT="50800" marB="50800" horzOverflow="overflow">
                    <a:lnL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6" charset="0"/>
                          <a:cs typeface="Arial" charset="0"/>
                          <a:sym typeface="Arial" charset="0"/>
                        </a:rPr>
                        <a:t>?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A54412-ADE3-7445-9A6D-E002A3C9E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409700"/>
            <a:ext cx="11125200" cy="83439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F75D4E-4415-CB45-A551-DB9B211DAFA1}"/>
              </a:ext>
            </a:extLst>
          </p:cNvPr>
          <p:cNvSpPr/>
          <p:nvPr/>
        </p:nvSpPr>
        <p:spPr>
          <a:xfrm>
            <a:off x="1244600" y="3009900"/>
            <a:ext cx="8382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00EEB-8E98-0646-9DD0-4D2F7981DA58}"/>
              </a:ext>
            </a:extLst>
          </p:cNvPr>
          <p:cNvSpPr txBox="1"/>
          <p:nvPr/>
        </p:nvSpPr>
        <p:spPr>
          <a:xfrm>
            <a:off x="2844800" y="342900"/>
            <a:ext cx="774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SUPERVISED LEARNING VISUAL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B0355-696A-4E4A-B3D6-EDAE6A156B67}"/>
              </a:ext>
            </a:extLst>
          </p:cNvPr>
          <p:cNvSpPr txBox="1"/>
          <p:nvPr/>
        </p:nvSpPr>
        <p:spPr>
          <a:xfrm rot="16200000">
            <a:off x="227250" y="4918501"/>
            <a:ext cx="2872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INSTANCES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In LEARNING SET</a:t>
            </a:r>
          </a:p>
        </p:txBody>
      </p:sp>
    </p:spTree>
    <p:extLst>
      <p:ext uri="{BB962C8B-B14F-4D97-AF65-F5344CB8AC3E}">
        <p14:creationId xmlns:p14="http://schemas.microsoft.com/office/powerpoint/2010/main" val="258985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16200" y="457200"/>
            <a:ext cx="8305800" cy="139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90" y="2171700"/>
            <a:ext cx="11920220" cy="13937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We talk about </a:t>
            </a:r>
            <a:r>
              <a:rPr lang="en-US" sz="3000" dirty="0">
                <a:solidFill>
                  <a:srgbClr val="FF0000"/>
                </a:solidFill>
              </a:rPr>
              <a:t>classification</a:t>
            </a:r>
            <a:r>
              <a:rPr lang="en-US" sz="3000" dirty="0"/>
              <a:t> when the target is a discrete variable (or class). </a:t>
            </a:r>
          </a:p>
          <a:p>
            <a:pPr marL="0" indent="0" algn="ctr">
              <a:buNone/>
            </a:pPr>
            <a:r>
              <a:rPr lang="en-US" sz="3000" dirty="0"/>
              <a:t>Let’s look at this image recognition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0734" y="8635425"/>
            <a:ext cx="10561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There are a finite (how many?) numbers of possible outcomes.</a:t>
            </a:r>
          </a:p>
        </p:txBody>
      </p:sp>
      <p:pic>
        <p:nvPicPr>
          <p:cNvPr id="5" name="Picture 4" descr="A basket full of different fruits&#10;&#10;Description automatically generated with low confidence">
            <a:extLst>
              <a:ext uri="{FF2B5EF4-FFF2-40B4-BE49-F238E27FC236}">
                <a16:creationId xmlns:a16="http://schemas.microsoft.com/office/drawing/2014/main" id="{1A2FC931-44A3-BB41-A9AE-D5D41D45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13" y="3565414"/>
            <a:ext cx="6820773" cy="48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4794956"/>
          </a:xfrm>
        </p:spPr>
        <p:txBody>
          <a:bodyPr/>
          <a:lstStyle/>
          <a:p>
            <a:r>
              <a:rPr lang="en-US" dirty="0"/>
              <a:t>We talk about </a:t>
            </a:r>
            <a:r>
              <a:rPr lang="en-US" dirty="0">
                <a:solidFill>
                  <a:srgbClr val="FF0000"/>
                </a:solidFill>
              </a:rPr>
              <a:t>regression</a:t>
            </a:r>
            <a:r>
              <a:rPr lang="en-US" dirty="0"/>
              <a:t> if the outcome is a continuous variable.</a:t>
            </a:r>
          </a:p>
          <a:p>
            <a:r>
              <a:rPr lang="en-US" dirty="0"/>
              <a:t>For example, if I am trying to predict the probability that it will rain in a hour based on the current weather conditions, the outcome (target) is a continuous variable that can have all values between 0 and 1.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0931" y="8198268"/>
            <a:ext cx="11202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What if I was trying to decide whether I should bring an umbrella?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8C35C4E-745B-5F4B-8CE7-C301B8A9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00" y="457200"/>
            <a:ext cx="8305800" cy="139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vs. classification</a:t>
            </a:r>
          </a:p>
        </p:txBody>
      </p:sp>
      <p:pic>
        <p:nvPicPr>
          <p:cNvPr id="4" name="Picture 3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F10E0163-11E7-614C-B559-ADB92B1E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0" y="4648200"/>
            <a:ext cx="4892160" cy="32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0D3C-64F2-454A-B9E4-238C06D5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0" y="744692"/>
            <a:ext cx="8444807" cy="1690624"/>
          </a:xfrm>
        </p:spPr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B4E2-84D3-2E46-8CA6-85668383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3352800"/>
            <a:ext cx="11084561" cy="4411709"/>
          </a:xfrm>
        </p:spPr>
        <p:txBody>
          <a:bodyPr>
            <a:noAutofit/>
          </a:bodyPr>
          <a:lstStyle/>
          <a:p>
            <a:r>
              <a:rPr lang="en-US" sz="3600" dirty="0"/>
              <a:t>Often murky: many problems rely on the idea of a “threshold”</a:t>
            </a:r>
          </a:p>
          <a:p>
            <a:r>
              <a:rPr lang="en-US" sz="3600" dirty="0"/>
              <a:t>For example, the decision about bringing an umbrella can be re-cast as estimating probability that it would rain, and the saying if more than, e.g. 50%, bring umbrella</a:t>
            </a:r>
          </a:p>
          <a:p>
            <a:r>
              <a:rPr lang="en-US" sz="3600" dirty="0"/>
              <a:t>Can you think of a “pure” classification problem?</a:t>
            </a:r>
          </a:p>
          <a:p>
            <a:r>
              <a:rPr lang="en-US" sz="3600" dirty="0"/>
              <a:t>I would say this applies when there is no concept of “adjacency”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24667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7649262" y="2743200"/>
            <a:ext cx="4872937" cy="304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 rot="10800000">
            <a:off x="8114201" y="3045287"/>
            <a:ext cx="34683" cy="2492806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rot="10800000" flipH="1">
            <a:off x="8148884" y="5538093"/>
            <a:ext cx="4094305" cy="732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10591999" y="3990240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solidFill>
                <a:schemeClr val="bg2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10435229" y="4307062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0309587" y="4139874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10121689" y="4227857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3" name="Rectangle 8"/>
          <p:cNvSpPr>
            <a:spLocks/>
          </p:cNvSpPr>
          <p:nvPr/>
        </p:nvSpPr>
        <p:spPr bwMode="auto">
          <a:xfrm>
            <a:off x="10750812" y="4689801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4" name="Rectangle 9"/>
          <p:cNvSpPr>
            <a:spLocks/>
          </p:cNvSpPr>
          <p:nvPr/>
        </p:nvSpPr>
        <p:spPr bwMode="auto">
          <a:xfrm>
            <a:off x="10043304" y="4010489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5" name="Rectangle 10"/>
          <p:cNvSpPr>
            <a:spLocks/>
          </p:cNvSpPr>
          <p:nvPr/>
        </p:nvSpPr>
        <p:spPr bwMode="auto">
          <a:xfrm>
            <a:off x="8817210" y="5286531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10809209" y="4338784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8479803" y="4988166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8" name="Rectangle 13"/>
          <p:cNvSpPr>
            <a:spLocks/>
          </p:cNvSpPr>
          <p:nvPr/>
        </p:nvSpPr>
        <p:spPr bwMode="auto">
          <a:xfrm>
            <a:off x="8479803" y="4592958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9" name="Rectangle 14"/>
          <p:cNvSpPr>
            <a:spLocks/>
          </p:cNvSpPr>
          <p:nvPr/>
        </p:nvSpPr>
        <p:spPr bwMode="auto">
          <a:xfrm>
            <a:off x="8869118" y="4789256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0" name="Rectangle 15"/>
          <p:cNvSpPr>
            <a:spLocks/>
          </p:cNvSpPr>
          <p:nvPr/>
        </p:nvSpPr>
        <p:spPr bwMode="auto">
          <a:xfrm>
            <a:off x="11172615" y="4564928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1" name="Rectangle 16"/>
          <p:cNvSpPr>
            <a:spLocks/>
          </p:cNvSpPr>
          <p:nvPr/>
        </p:nvSpPr>
        <p:spPr bwMode="auto">
          <a:xfrm>
            <a:off x="9060193" y="4988986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2" name="Rectangle 17"/>
          <p:cNvSpPr>
            <a:spLocks/>
          </p:cNvSpPr>
          <p:nvPr/>
        </p:nvSpPr>
        <p:spPr bwMode="auto">
          <a:xfrm>
            <a:off x="9369759" y="5019912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3" name="Rectangle 18"/>
          <p:cNvSpPr>
            <a:spLocks/>
          </p:cNvSpPr>
          <p:nvPr/>
        </p:nvSpPr>
        <p:spPr bwMode="auto">
          <a:xfrm>
            <a:off x="9212989" y="5286531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4" name="Rectangle 19"/>
          <p:cNvSpPr>
            <a:spLocks/>
          </p:cNvSpPr>
          <p:nvPr/>
        </p:nvSpPr>
        <p:spPr bwMode="auto">
          <a:xfrm>
            <a:off x="7894922" y="3130191"/>
            <a:ext cx="18755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" charset="0"/>
                <a:ea typeface="ＭＳ Ｐゴシック" charset="0"/>
                <a:cs typeface="Baskerville" charset="0"/>
                <a:sym typeface="Baskerville" charset="0"/>
              </a:rPr>
              <a:t>y</a:t>
            </a:r>
          </a:p>
        </p:txBody>
      </p:sp>
      <p:sp>
        <p:nvSpPr>
          <p:cNvPr id="25" name="Rectangle 20"/>
          <p:cNvSpPr>
            <a:spLocks/>
          </p:cNvSpPr>
          <p:nvPr/>
        </p:nvSpPr>
        <p:spPr bwMode="auto">
          <a:xfrm>
            <a:off x="12035878" y="5562153"/>
            <a:ext cx="100737" cy="22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" charset="0"/>
                <a:ea typeface="ＭＳ Ｐゴシック" charset="0"/>
                <a:cs typeface="Baskerville" charset="0"/>
                <a:sym typeface="Baskerville" charset="0"/>
              </a:rPr>
              <a:t>x</a:t>
            </a:r>
          </a:p>
        </p:txBody>
      </p:sp>
      <p:sp>
        <p:nvSpPr>
          <p:cNvPr id="30" name="Rectangle 29"/>
          <p:cNvSpPr>
            <a:spLocks/>
          </p:cNvSpPr>
          <p:nvPr/>
        </p:nvSpPr>
        <p:spPr bwMode="auto">
          <a:xfrm>
            <a:off x="917728" y="2734539"/>
            <a:ext cx="4737100" cy="29323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1" name="Line 2"/>
          <p:cNvSpPr>
            <a:spLocks noChangeShapeType="1"/>
          </p:cNvSpPr>
          <p:nvPr/>
        </p:nvSpPr>
        <p:spPr bwMode="auto">
          <a:xfrm rot="10800000" flipH="1">
            <a:off x="1578943" y="2983697"/>
            <a:ext cx="789" cy="225694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2" name="Line 3"/>
          <p:cNvSpPr>
            <a:spLocks noChangeShapeType="1"/>
          </p:cNvSpPr>
          <p:nvPr/>
        </p:nvSpPr>
        <p:spPr bwMode="auto">
          <a:xfrm rot="10800000" flipH="1">
            <a:off x="1578943" y="5240641"/>
            <a:ext cx="3980174" cy="70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3" name="Rectangle 4"/>
          <p:cNvSpPr>
            <a:spLocks/>
          </p:cNvSpPr>
          <p:nvPr/>
        </p:nvSpPr>
        <p:spPr bwMode="auto">
          <a:xfrm>
            <a:off x="2335870" y="370411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solidFill>
                <a:schemeClr val="bg2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4" name="Rectangle 5"/>
          <p:cNvSpPr>
            <a:spLocks/>
          </p:cNvSpPr>
          <p:nvPr/>
        </p:nvSpPr>
        <p:spPr bwMode="auto">
          <a:xfrm>
            <a:off x="2764795" y="3557782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5" name="Rectangle 6"/>
          <p:cNvSpPr>
            <a:spLocks/>
          </p:cNvSpPr>
          <p:nvPr/>
        </p:nvSpPr>
        <p:spPr bwMode="auto">
          <a:xfrm>
            <a:off x="3679415" y="3895480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2429545" y="4024636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7" name="Rectangle 8"/>
          <p:cNvSpPr>
            <a:spLocks/>
          </p:cNvSpPr>
          <p:nvPr/>
        </p:nvSpPr>
        <p:spPr bwMode="auto">
          <a:xfrm>
            <a:off x="4108340" y="4424539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8" name="Rectangle 9"/>
          <p:cNvSpPr>
            <a:spLocks/>
          </p:cNvSpPr>
          <p:nvPr/>
        </p:nvSpPr>
        <p:spPr bwMode="auto">
          <a:xfrm>
            <a:off x="3036027" y="4041815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9" name="Rectangle 10"/>
          <p:cNvSpPr>
            <a:spLocks/>
          </p:cNvSpPr>
          <p:nvPr/>
        </p:nvSpPr>
        <p:spPr bwMode="auto">
          <a:xfrm>
            <a:off x="2228638" y="41428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0" name="Rectangle 11"/>
          <p:cNvSpPr>
            <a:spLocks/>
          </p:cNvSpPr>
          <p:nvPr/>
        </p:nvSpPr>
        <p:spPr bwMode="auto">
          <a:xfrm>
            <a:off x="4165110" y="4086842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1" name="Rectangle 12"/>
          <p:cNvSpPr>
            <a:spLocks/>
          </p:cNvSpPr>
          <p:nvPr/>
        </p:nvSpPr>
        <p:spPr bwMode="auto">
          <a:xfrm>
            <a:off x="3401296" y="41428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1900637" y="3799799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3" name="Rectangle 14"/>
          <p:cNvSpPr>
            <a:spLocks/>
          </p:cNvSpPr>
          <p:nvPr/>
        </p:nvSpPr>
        <p:spPr bwMode="auto">
          <a:xfrm>
            <a:off x="2715497" y="43714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4" name="Rectangle 15"/>
          <p:cNvSpPr>
            <a:spLocks/>
          </p:cNvSpPr>
          <p:nvPr/>
        </p:nvSpPr>
        <p:spPr bwMode="auto">
          <a:xfrm>
            <a:off x="3356128" y="37618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5" name="Rectangle 16"/>
          <p:cNvSpPr>
            <a:spLocks/>
          </p:cNvSpPr>
          <p:nvPr/>
        </p:nvSpPr>
        <p:spPr bwMode="auto">
          <a:xfrm>
            <a:off x="3143258" y="4565246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6" name="Rectangle 17"/>
          <p:cNvSpPr>
            <a:spLocks/>
          </p:cNvSpPr>
          <p:nvPr/>
        </p:nvSpPr>
        <p:spPr bwMode="auto">
          <a:xfrm>
            <a:off x="3584727" y="44476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7" name="Rectangle 18"/>
          <p:cNvSpPr>
            <a:spLocks/>
          </p:cNvSpPr>
          <p:nvPr/>
        </p:nvSpPr>
        <p:spPr bwMode="auto">
          <a:xfrm>
            <a:off x="3737128" y="4142878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8" name="Rectangle 19"/>
          <p:cNvSpPr>
            <a:spLocks/>
          </p:cNvSpPr>
          <p:nvPr/>
        </p:nvSpPr>
        <p:spPr bwMode="auto">
          <a:xfrm>
            <a:off x="1284561" y="2914766"/>
            <a:ext cx="2773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" charset="0"/>
                <a:ea typeface="ＭＳ Ｐゴシック" charset="0"/>
                <a:cs typeface="Baskerville" charset="0"/>
                <a:sym typeface="Baskerville" charset="0"/>
              </a:rPr>
              <a:t>A</a:t>
            </a:r>
          </a:p>
        </p:txBody>
      </p:sp>
      <p:sp>
        <p:nvSpPr>
          <p:cNvPr id="49" name="Rectangle 20"/>
          <p:cNvSpPr>
            <a:spLocks/>
          </p:cNvSpPr>
          <p:nvPr/>
        </p:nvSpPr>
        <p:spPr bwMode="auto">
          <a:xfrm>
            <a:off x="5280713" y="5126684"/>
            <a:ext cx="2516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" charset="0"/>
                <a:ea typeface="ＭＳ Ｐゴシック" charset="0"/>
                <a:cs typeface="Baskerville" charset="0"/>
                <a:sym typeface="Baskerville" charset="0"/>
              </a:rPr>
              <a:t>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34937" y="1981200"/>
            <a:ext cx="8364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No labeled examples: goal is to find a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PATTERN</a:t>
            </a:r>
          </a:p>
        </p:txBody>
      </p:sp>
      <p:sp>
        <p:nvSpPr>
          <p:cNvPr id="51" name="Rectangle 10"/>
          <p:cNvSpPr>
            <a:spLocks/>
          </p:cNvSpPr>
          <p:nvPr/>
        </p:nvSpPr>
        <p:spPr bwMode="auto">
          <a:xfrm>
            <a:off x="2813769" y="4419600"/>
            <a:ext cx="107231" cy="956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83914" y="3913666"/>
            <a:ext cx="989373" cy="584775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MAP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6045200" y="4648200"/>
            <a:ext cx="1049737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846774" y="5830061"/>
            <a:ext cx="50469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Useful to group together similar objects, find outliers,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or find more efficient representations of data </a:t>
            </a:r>
          </a:p>
        </p:txBody>
      </p:sp>
      <p:sp>
        <p:nvSpPr>
          <p:cNvPr id="57" name="Rectangle 15"/>
          <p:cNvSpPr>
            <a:spLocks/>
          </p:cNvSpPr>
          <p:nvPr/>
        </p:nvSpPr>
        <p:spPr bwMode="auto">
          <a:xfrm>
            <a:off x="11497494" y="3276600"/>
            <a:ext cx="110306" cy="994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63620" y="6162311"/>
            <a:ext cx="11008984" cy="3245262"/>
            <a:chOff x="563620" y="6162311"/>
            <a:chExt cx="11008984" cy="3245262"/>
          </a:xfrm>
        </p:grpSpPr>
        <p:sp>
          <p:nvSpPr>
            <p:cNvPr id="59" name="Rectangle 58"/>
            <p:cNvSpPr>
              <a:spLocks/>
            </p:cNvSpPr>
            <p:nvPr/>
          </p:nvSpPr>
          <p:spPr bwMode="auto">
            <a:xfrm>
              <a:off x="6699667" y="6162311"/>
              <a:ext cx="4872937" cy="304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0" name="Line 2"/>
            <p:cNvSpPr>
              <a:spLocks noChangeShapeType="1"/>
            </p:cNvSpPr>
            <p:nvPr/>
          </p:nvSpPr>
          <p:spPr bwMode="auto">
            <a:xfrm rot="10800000">
              <a:off x="7164606" y="6464398"/>
              <a:ext cx="34683" cy="24928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1" name="Line 3"/>
            <p:cNvSpPr>
              <a:spLocks noChangeShapeType="1"/>
            </p:cNvSpPr>
            <p:nvPr/>
          </p:nvSpPr>
          <p:spPr bwMode="auto">
            <a:xfrm rot="10800000" flipH="1">
              <a:off x="7199289" y="8957204"/>
              <a:ext cx="4094305" cy="7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2" name="Rectangle 4"/>
            <p:cNvSpPr>
              <a:spLocks/>
            </p:cNvSpPr>
            <p:nvPr/>
          </p:nvSpPr>
          <p:spPr bwMode="auto">
            <a:xfrm>
              <a:off x="9642404" y="7409351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63" name="Rectangle 5"/>
            <p:cNvSpPr>
              <a:spLocks/>
            </p:cNvSpPr>
            <p:nvPr/>
          </p:nvSpPr>
          <p:spPr bwMode="auto">
            <a:xfrm>
              <a:off x="9485634" y="7726173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4" name="Rectangle 6"/>
            <p:cNvSpPr>
              <a:spLocks/>
            </p:cNvSpPr>
            <p:nvPr/>
          </p:nvSpPr>
          <p:spPr bwMode="auto">
            <a:xfrm>
              <a:off x="9359992" y="7558985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5" name="Rectangle 7"/>
            <p:cNvSpPr>
              <a:spLocks/>
            </p:cNvSpPr>
            <p:nvPr/>
          </p:nvSpPr>
          <p:spPr bwMode="auto">
            <a:xfrm>
              <a:off x="9172094" y="7646968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6" name="Rectangle 8"/>
            <p:cNvSpPr>
              <a:spLocks/>
            </p:cNvSpPr>
            <p:nvPr/>
          </p:nvSpPr>
          <p:spPr bwMode="auto">
            <a:xfrm>
              <a:off x="9801217" y="8108912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7" name="Rectangle 9"/>
            <p:cNvSpPr>
              <a:spLocks/>
            </p:cNvSpPr>
            <p:nvPr/>
          </p:nvSpPr>
          <p:spPr bwMode="auto">
            <a:xfrm>
              <a:off x="9093709" y="7429600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8" name="Rectangle 10"/>
            <p:cNvSpPr>
              <a:spLocks/>
            </p:cNvSpPr>
            <p:nvPr/>
          </p:nvSpPr>
          <p:spPr bwMode="auto">
            <a:xfrm>
              <a:off x="7867615" y="8705642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69" name="Rectangle 11"/>
            <p:cNvSpPr>
              <a:spLocks/>
            </p:cNvSpPr>
            <p:nvPr/>
          </p:nvSpPr>
          <p:spPr bwMode="auto">
            <a:xfrm>
              <a:off x="9859614" y="7757895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0" name="Rectangle 12"/>
            <p:cNvSpPr>
              <a:spLocks/>
            </p:cNvSpPr>
            <p:nvPr/>
          </p:nvSpPr>
          <p:spPr bwMode="auto">
            <a:xfrm>
              <a:off x="7530208" y="8407277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1" name="Rectangle 13"/>
            <p:cNvSpPr>
              <a:spLocks/>
            </p:cNvSpPr>
            <p:nvPr/>
          </p:nvSpPr>
          <p:spPr bwMode="auto">
            <a:xfrm>
              <a:off x="7530208" y="8012069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2" name="Rectangle 14"/>
            <p:cNvSpPr>
              <a:spLocks/>
            </p:cNvSpPr>
            <p:nvPr/>
          </p:nvSpPr>
          <p:spPr bwMode="auto">
            <a:xfrm>
              <a:off x="7919523" y="8208367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3" name="Rectangle 15"/>
            <p:cNvSpPr>
              <a:spLocks/>
            </p:cNvSpPr>
            <p:nvPr/>
          </p:nvSpPr>
          <p:spPr bwMode="auto">
            <a:xfrm>
              <a:off x="10223020" y="7984039"/>
              <a:ext cx="110306" cy="994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4" name="Rectangle 16"/>
            <p:cNvSpPr>
              <a:spLocks/>
            </p:cNvSpPr>
            <p:nvPr/>
          </p:nvSpPr>
          <p:spPr bwMode="auto">
            <a:xfrm>
              <a:off x="8110598" y="8408097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5" name="Rectangle 17"/>
            <p:cNvSpPr>
              <a:spLocks/>
            </p:cNvSpPr>
            <p:nvPr/>
          </p:nvSpPr>
          <p:spPr bwMode="auto">
            <a:xfrm>
              <a:off x="8420164" y="8439023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6" name="Rectangle 18"/>
            <p:cNvSpPr>
              <a:spLocks/>
            </p:cNvSpPr>
            <p:nvPr/>
          </p:nvSpPr>
          <p:spPr bwMode="auto">
            <a:xfrm>
              <a:off x="8263394" y="8705642"/>
              <a:ext cx="110306" cy="9945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77" name="Rectangle 19"/>
            <p:cNvSpPr>
              <a:spLocks/>
            </p:cNvSpPr>
            <p:nvPr/>
          </p:nvSpPr>
          <p:spPr bwMode="auto">
            <a:xfrm>
              <a:off x="6991191" y="6682101"/>
              <a:ext cx="95823" cy="22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Baskerville" charset="0"/>
                  <a:ea typeface="ＭＳ Ｐゴシック" charset="0"/>
                  <a:cs typeface="Baskerville" charset="0"/>
                  <a:sym typeface="Baskerville" charset="0"/>
                </a:rPr>
                <a:t>y</a:t>
              </a:r>
            </a:p>
          </p:txBody>
        </p:sp>
        <p:sp>
          <p:nvSpPr>
            <p:cNvPr id="78" name="Rectangle 20"/>
            <p:cNvSpPr>
              <a:spLocks/>
            </p:cNvSpPr>
            <p:nvPr/>
          </p:nvSpPr>
          <p:spPr bwMode="auto">
            <a:xfrm>
              <a:off x="11086283" y="8981264"/>
              <a:ext cx="100737" cy="22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Baskerville" charset="0"/>
                  <a:ea typeface="ＭＳ Ｐゴシック" charset="0"/>
                  <a:cs typeface="Baskerville" charset="0"/>
                  <a:sym typeface="Baskerville" charset="0"/>
                </a:rPr>
                <a:t>x</a:t>
              </a:r>
            </a:p>
          </p:txBody>
        </p:sp>
        <p:sp>
          <p:nvSpPr>
            <p:cNvPr id="79" name="Rectangle 15"/>
            <p:cNvSpPr>
              <a:spLocks/>
            </p:cNvSpPr>
            <p:nvPr/>
          </p:nvSpPr>
          <p:spPr bwMode="auto">
            <a:xfrm>
              <a:off x="10541000" y="6758545"/>
              <a:ext cx="110306" cy="994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3620" y="7837913"/>
              <a:ext cx="62424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Can be combined with human input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or limited labels to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understand the groups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FD4535-FBF5-9848-AF4A-1876F9F4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34" y="233151"/>
            <a:ext cx="12035877" cy="1690624"/>
          </a:xfrm>
        </p:spPr>
        <p:txBody>
          <a:bodyPr>
            <a:normAutofit/>
          </a:bodyPr>
          <a:lstStyle/>
          <a:p>
            <a:r>
              <a:rPr lang="en-US" sz="4000" kern="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UNSUPERVISED</a:t>
            </a:r>
            <a:r>
              <a:rPr lang="en-US" sz="4000" kern="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heatShe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" b="324"/>
          <a:stretch>
            <a:fillRect/>
          </a:stretch>
        </p:blipFill>
        <p:spPr>
          <a:xfrm>
            <a:off x="1015999" y="2148548"/>
            <a:ext cx="11156197" cy="61515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2302" y="429107"/>
            <a:ext cx="73677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Gill Sans MT" panose="020B0502020104020203" pitchFamily="34" charset="77"/>
              </a:rPr>
              <a:t>ALGORITHMS ABOUND </a:t>
            </a:r>
          </a:p>
          <a:p>
            <a:r>
              <a:rPr lang="en-US" sz="4000" dirty="0">
                <a:solidFill>
                  <a:schemeClr val="tx1"/>
                </a:solidFill>
                <a:latin typeface="Gill Sans MT" panose="020B0502020104020203" pitchFamily="34" charset="77"/>
              </a:rPr>
              <a:t>AND WE’LL SEE SOME OF THEM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3041" y="8915400"/>
            <a:ext cx="5382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</a:rPr>
              <a:t>Our goal: our own cheat sheet!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BFFFF-F316-7E47-A555-3B3182FAA88F}"/>
              </a:ext>
            </a:extLst>
          </p:cNvPr>
          <p:cNvSpPr txBox="1"/>
          <p:nvPr/>
        </p:nvSpPr>
        <p:spPr>
          <a:xfrm>
            <a:off x="8166793" y="8308776"/>
            <a:ext cx="476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Image credit: Andreas Mueller (2013)</a:t>
            </a:r>
          </a:p>
        </p:txBody>
      </p:sp>
    </p:spTree>
    <p:extLst>
      <p:ext uri="{BB962C8B-B14F-4D97-AF65-F5344CB8AC3E}">
        <p14:creationId xmlns:p14="http://schemas.microsoft.com/office/powerpoint/2010/main" val="15065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63600" y="3810000"/>
            <a:ext cx="11216640" cy="1885245"/>
          </a:xfrm>
        </p:spPr>
        <p:txBody>
          <a:bodyPr>
            <a:normAutofit/>
          </a:bodyPr>
          <a:lstStyle/>
          <a:p>
            <a:pPr algn="ctr"/>
            <a:r>
              <a:rPr lang="en-US" sz="6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what is ML useful for?</a:t>
            </a:r>
          </a:p>
        </p:txBody>
      </p:sp>
    </p:spTree>
    <p:extLst>
      <p:ext uri="{BB962C8B-B14F-4D97-AF65-F5344CB8AC3E}">
        <p14:creationId xmlns:p14="http://schemas.microsoft.com/office/powerpoint/2010/main" val="184339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00" y="3124200"/>
            <a:ext cx="8763000" cy="1995424"/>
          </a:xfrm>
        </p:spPr>
        <p:txBody>
          <a:bodyPr>
            <a:normAutofit fontScale="90000"/>
          </a:bodyPr>
          <a:lstStyle/>
          <a:p>
            <a:r>
              <a:rPr lang="en-US" dirty="0"/>
              <a:t>I’ll GO </a:t>
            </a:r>
            <a:r>
              <a:rPr lang="en-US" dirty="0" err="1"/>
              <a:t>fIRST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 are some examples of how ml is used</a:t>
            </a:r>
            <a:br>
              <a:rPr lang="en-US" dirty="0"/>
            </a:br>
            <a:r>
              <a:rPr lang="en-US" dirty="0"/>
              <a:t>in astrophysics?</a:t>
            </a:r>
          </a:p>
        </p:txBody>
      </p:sp>
    </p:spTree>
    <p:extLst>
      <p:ext uri="{BB962C8B-B14F-4D97-AF65-F5344CB8AC3E}">
        <p14:creationId xmlns:p14="http://schemas.microsoft.com/office/powerpoint/2010/main" val="347171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482600" y="685800"/>
            <a:ext cx="12166600" cy="1219200"/>
          </a:xfrm>
          <a:ln/>
        </p:spPr>
        <p:txBody>
          <a:bodyPr>
            <a:normAutofit/>
          </a:bodyPr>
          <a:lstStyle/>
          <a:p>
            <a:pPr algn="ctr"/>
            <a:r>
              <a:rPr lang="en-US" sz="42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What is machine learning?</a:t>
            </a:r>
          </a:p>
        </p:txBody>
      </p:sp>
      <p:sp>
        <p:nvSpPr>
          <p:cNvPr id="9" name="Rectangle 19"/>
          <p:cNvSpPr txBox="1">
            <a:spLocks/>
          </p:cNvSpPr>
          <p:nvPr/>
        </p:nvSpPr>
        <p:spPr bwMode="auto">
          <a:xfrm>
            <a:off x="1473200" y="3977283"/>
            <a:ext cx="10490200" cy="276998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+mj-lt"/>
                <a:ea typeface="+mj-ea"/>
                <a:cs typeface="+mj-cs"/>
                <a:sym typeface="Helvetica Neue Bold Condense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600">
                <a:solidFill>
                  <a:srgbClr val="D5D4D6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ctr"/>
            <a:r>
              <a:rPr lang="en-US" sz="60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THE </a:t>
            </a:r>
            <a:r>
              <a:rPr lang="en-US" sz="6000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PROCESS</a:t>
            </a:r>
            <a:r>
              <a:rPr lang="en-US" sz="60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OF </a:t>
            </a:r>
          </a:p>
          <a:p>
            <a:pPr algn="ctr"/>
            <a:r>
              <a:rPr lang="en-US" sz="60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TEACHING A MACHINE</a:t>
            </a:r>
            <a:br>
              <a:rPr lang="en-US" sz="60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60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TO MAKE DECISIONS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37475" y="3002340"/>
            <a:ext cx="6689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Trained humans are the best classifiers.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But what to do when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 have millions of objects?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1943" y="1853625"/>
            <a:ext cx="414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Galaxy morphology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82869" y="4775200"/>
            <a:ext cx="6991589" cy="4596458"/>
            <a:chOff x="482869" y="4775200"/>
            <a:chExt cx="6991589" cy="4596458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H="1">
              <a:off x="5435600" y="4775200"/>
              <a:ext cx="2038858" cy="1473200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solidFill>
                <a:schemeClr val="tx1">
                  <a:lumMod val="20000"/>
                  <a:lumOff val="80000"/>
                </a:schemeClr>
              </a:solidFill>
              <a:tailEnd type="triangle"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869" y="6515548"/>
              <a:ext cx="5409931" cy="28561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94348" y="5797199"/>
              <a:ext cx="2685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Citizen science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12000" y="5268686"/>
            <a:ext cx="5616345" cy="3806794"/>
            <a:chOff x="7112000" y="5268686"/>
            <a:chExt cx="5616345" cy="380679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9174404" y="5268686"/>
              <a:ext cx="1595196" cy="1132114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solidFill>
                <a:schemeClr val="tx1">
                  <a:lumMod val="20000"/>
                  <a:lumOff val="80000"/>
                </a:schemeClr>
              </a:solidFill>
              <a:tailEnd type="triangle"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7112000" y="6705600"/>
              <a:ext cx="5616345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Automated Classification</a:t>
              </a:r>
            </a:p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via Machine Learning</a:t>
              </a:r>
            </a:p>
            <a:p>
              <a:endParaRPr lang="en-US" sz="2800" dirty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endParaRPr>
            </a:p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(supervised/unsupervised </a:t>
              </a:r>
            </a:p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approach, see e.g. Hocking et al 2017)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27" y="2506752"/>
            <a:ext cx="4375457" cy="2758440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3149600" y="228600"/>
            <a:ext cx="7160867" cy="142279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dirty="0"/>
              <a:t>1. SAVE TIME</a:t>
            </a:r>
          </a:p>
        </p:txBody>
      </p:sp>
    </p:spTree>
    <p:extLst>
      <p:ext uri="{BB962C8B-B14F-4D97-AF65-F5344CB8AC3E}">
        <p14:creationId xmlns:p14="http://schemas.microsoft.com/office/powerpoint/2010/main" val="12971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17332" y="6934200"/>
            <a:ext cx="11970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Machine Learning Emulator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(learn the function that goes from initial conditions to final conditions!)</a:t>
            </a:r>
          </a:p>
          <a:p>
            <a:endParaRPr lang="en-US" sz="28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3149600" y="228600"/>
            <a:ext cx="7160867" cy="142279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dirty="0"/>
              <a:t>1. SAVE TIME (part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05CD2-60D5-2447-B86C-793EE49F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3048000"/>
            <a:ext cx="9525000" cy="306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AD849-C64D-DF49-9CA2-F13A20B23EBE}"/>
              </a:ext>
            </a:extLst>
          </p:cNvPr>
          <p:cNvSpPr txBox="1"/>
          <p:nvPr/>
        </p:nvSpPr>
        <p:spPr>
          <a:xfrm>
            <a:off x="3057099" y="2230464"/>
            <a:ext cx="6890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expensive cosmological simulation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sym typeface="Wingdings" pitchFamily="2" charset="2"/>
              </a:rPr>
              <a:t>  </a:t>
            </a:r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561FA-5114-F743-B10E-7E384BE974A4}"/>
              </a:ext>
            </a:extLst>
          </p:cNvPr>
          <p:cNvSpPr/>
          <p:nvPr/>
        </p:nvSpPr>
        <p:spPr>
          <a:xfrm>
            <a:off x="1290491" y="8744585"/>
            <a:ext cx="104238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See e.g. the CAMELS project, https://</a:t>
            </a:r>
            <a:r>
              <a:rPr lang="en-US" dirty="0" err="1">
                <a:latin typeface="+mj-lt"/>
              </a:rPr>
              <a:t>arxiv.org</a:t>
            </a:r>
            <a:r>
              <a:rPr lang="en-US" dirty="0">
                <a:latin typeface="+mj-lt"/>
              </a:rPr>
              <a:t>/abs/2010.00619</a:t>
            </a:r>
          </a:p>
        </p:txBody>
      </p:sp>
    </p:spTree>
    <p:extLst>
      <p:ext uri="{BB962C8B-B14F-4D97-AF65-F5344CB8AC3E}">
        <p14:creationId xmlns:p14="http://schemas.microsoft.com/office/powerpoint/2010/main" val="15309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ntennae_galaxies_x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3" y="3392214"/>
            <a:ext cx="4721165" cy="46849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43565" y="5224734"/>
            <a:ext cx="968435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ＭＳ ゴシック"/>
                <a:ea typeface="ＭＳ ゴシック"/>
                <a:cs typeface="ＭＳ ゴシック"/>
              </a:rPr>
              <a:t>≠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5" name="Picture 14" descr="sphe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2743200"/>
            <a:ext cx="5715000" cy="5715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30200" y="304800"/>
            <a:ext cx="12598400" cy="190500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00" dirty="0">
                <a:solidFill>
                  <a:schemeClr val="tx1"/>
                </a:solidFill>
              </a:rPr>
              <a:t>2. </a:t>
            </a:r>
            <a:r>
              <a:rPr lang="en-US" sz="5400" dirty="0"/>
              <a:t>make model-free inference</a:t>
            </a:r>
          </a:p>
          <a:p>
            <a:pPr fontAlgn="auto">
              <a:spcAft>
                <a:spcPts val="0"/>
              </a:spcAft>
            </a:pPr>
            <a:r>
              <a:rPr lang="en-US" sz="5400" dirty="0">
                <a:solidFill>
                  <a:schemeClr val="tx1"/>
                </a:solidFill>
              </a:rPr>
              <a:t>(mitigate biases)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996" y="685800"/>
            <a:ext cx="8444807" cy="169062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“Measuring”</a:t>
            </a:r>
            <a:r>
              <a:rPr lang="en-US" dirty="0"/>
              <a:t>: learning by example (supervised)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+mj-lt"/>
              </a:rPr>
              <a:t>Stellar Mass?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68380" y="3526678"/>
                <a:ext cx="5182475" cy="5259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707" dirty="0">
                    <a:latin typeface="Handwriting - Dakota" charset="0"/>
                    <a:ea typeface="Handwriting - Dakota" charset="0"/>
                    <a:cs typeface="Handwriting - Dakota" charset="0"/>
                  </a:rPr>
                  <a:t>Log L</a:t>
                </a:r>
                <a:r>
                  <a:rPr lang="en-US" sz="1707" dirty="0">
                    <a:latin typeface="Gill Sans MT" panose="020B0502020104020203" pitchFamily="34" charset="7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7" i="1">
                            <a:latin typeface="Cambria Math" charset="0"/>
                          </a:rPr>
                          <m:t>𝑀𝑎𝑠𝑠</m:t>
                        </m:r>
                        <m:r>
                          <a:rPr lang="en-US" sz="1707" i="1">
                            <a:latin typeface="Cambria Math" charset="0"/>
                          </a:rPr>
                          <m:t>, </m:t>
                        </m:r>
                        <m:r>
                          <a:rPr lang="en-US" sz="1707" i="1">
                            <a:latin typeface="Cambria Math" charset="0"/>
                          </a:rPr>
                          <m:t>𝑆𝐹𝐻</m:t>
                        </m:r>
                        <m:r>
                          <a:rPr lang="en-US" sz="1707" i="1">
                            <a:latin typeface="Cambria Math" charset="0"/>
                          </a:rPr>
                          <m:t>, </m:t>
                        </m:r>
                        <m:r>
                          <a:rPr lang="en-US" sz="1707" i="1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70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7" i="1">
                                <a:latin typeface="Cambria Math" charset="0"/>
                              </a:rPr>
                              <m:t>𝐵</m:t>
                            </m:r>
                            <m:r>
                              <a:rPr lang="en-US" sz="1707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1707" i="1"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707" i="1">
                            <a:latin typeface="Cambria Math" charset="0"/>
                          </a:rPr>
                          <m:t>, </m:t>
                        </m:r>
                        <m:r>
                          <a:rPr lang="en-US" sz="1707" i="1">
                            <a:latin typeface="Cambria Math" charset="0"/>
                          </a:rPr>
                          <m:t>𝑍</m:t>
                        </m:r>
                        <m:r>
                          <a:rPr lang="en-US" sz="1707" i="1">
                            <a:latin typeface="Cambria Math" charset="0"/>
                          </a:rPr>
                          <m:t>, </m:t>
                        </m:r>
                        <m:r>
                          <a:rPr lang="en-US" sz="1707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707" i="1" dirty="0">
                    <a:latin typeface="Cambria Math" charset="0"/>
                  </a:rPr>
                  <a:t> =</a:t>
                </a:r>
              </a:p>
              <a:p>
                <a14:m>
                  <m:oMath xmlns:m="http://schemas.openxmlformats.org/officeDocument/2006/math">
                    <m:r>
                      <a:rPr lang="en-US" sz="1707" i="1" dirty="0">
                        <a:latin typeface="Cambria Math" charset="0"/>
                      </a:rPr>
                      <m:t>𝛼</m:t>
                    </m:r>
                    <m:r>
                      <a:rPr lang="en-US" sz="1707" i="1" dirty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mr-IN" sz="1707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707" i="1" dirty="0">
                            <a:latin typeface="Cambria Math" charset="0"/>
                          </a:rPr>
                          <m:t>𝑖</m:t>
                        </m:r>
                        <m:r>
                          <a:rPr lang="mr-IN" sz="1707" i="1" dirty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707" i="1" dirty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1707" i="1" dirty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707" dirty="0">
                            <a:latin typeface="Cambria Math" charset="0"/>
                          </a:rPr>
                          <m:t>Φ</m:t>
                        </m:r>
                        <m:r>
                          <m:rPr>
                            <m:sty m:val="p"/>
                          </m:rPr>
                          <a:rPr lang="en-US" sz="1707" baseline="-25000" dirty="0">
                            <a:latin typeface="Cambria Math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1707" baseline="30000" dirty="0">
                            <a:latin typeface="Cambria Math" charset="0"/>
                          </a:rPr>
                          <m:t>theory</m:t>
                        </m:r>
                        <m:r>
                          <a:rPr lang="en-US" sz="1707" i="1" dirty="0">
                            <a:latin typeface="Cambria Math" charset="0"/>
                          </a:rPr>
                          <m:t>(</m:t>
                        </m:r>
                      </m:e>
                    </m:nary>
                    <m:r>
                      <a:rPr lang="en-US" sz="1707" i="1">
                        <a:latin typeface="Cambria Math" charset="0"/>
                      </a:rPr>
                      <m:t>𝑀𝑎𝑠𝑠</m:t>
                    </m:r>
                    <m:r>
                      <a:rPr lang="en-US" sz="1707" i="1">
                        <a:latin typeface="Cambria Math" charset="0"/>
                      </a:rPr>
                      <m:t>, </m:t>
                    </m:r>
                    <m:r>
                      <a:rPr lang="en-US" sz="1707" i="1">
                        <a:latin typeface="Cambria Math" charset="0"/>
                      </a:rPr>
                      <m:t>𝑆𝐹𝐻</m:t>
                    </m:r>
                    <m:r>
                      <a:rPr lang="en-US" sz="1707" i="1">
                        <a:latin typeface="Cambria Math" charset="0"/>
                      </a:rPr>
                      <m:t>, </m:t>
                    </m:r>
                    <m:r>
                      <a:rPr lang="en-US" sz="1707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170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7" i="1">
                            <a:latin typeface="Cambria Math" charset="0"/>
                          </a:rPr>
                          <m:t>𝐵</m:t>
                        </m:r>
                        <m:r>
                          <a:rPr lang="en-US" sz="1707" i="1">
                            <a:latin typeface="Cambria Math" charset="0"/>
                          </a:rPr>
                          <m:t>−</m:t>
                        </m:r>
                        <m:r>
                          <a:rPr lang="en-US" sz="1707" i="1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sz="1707" i="1">
                        <a:latin typeface="Cambria Math" charset="0"/>
                      </a:rPr>
                      <m:t>, </m:t>
                    </m:r>
                    <m:r>
                      <a:rPr lang="en-US" sz="1707" i="1">
                        <a:latin typeface="Cambria Math" charset="0"/>
                      </a:rPr>
                      <m:t>𝑍</m:t>
                    </m:r>
                    <m:r>
                      <a:rPr lang="en-US" sz="1707" i="1">
                        <a:latin typeface="Cambria Math" charset="0"/>
                      </a:rPr>
                      <m:t>, </m:t>
                    </m:r>
                    <m:r>
                      <a:rPr lang="en-US" sz="1707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1707" dirty="0">
                    <a:latin typeface="Gill Sans MT" panose="020B0502020104020203" pitchFamily="34" charset="77"/>
                  </a:rPr>
                  <a:t>) </a:t>
                </a:r>
                <a:r>
                  <a:rPr lang="mr-IN" sz="1707" dirty="0">
                    <a:latin typeface="Gill Sans MT" panose="020B0502020104020203" pitchFamily="34" charset="77"/>
                  </a:rPr>
                  <a:t>–</a:t>
                </a:r>
                <a:r>
                  <a:rPr lang="en-US" sz="1707" dirty="0">
                    <a:latin typeface="Gill Sans MT" panose="020B0502020104020203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7" dirty="0">
                        <a:latin typeface="Cambria Math" charset="0"/>
                      </a:rPr>
                      <m:t>Φ</m:t>
                    </m:r>
                    <m:r>
                      <m:rPr>
                        <m:sty m:val="p"/>
                      </m:rPr>
                      <a:rPr lang="en-US" sz="1707" baseline="-25000" dirty="0">
                        <a:latin typeface="Cambria Math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1707" baseline="30000" dirty="0">
                        <a:latin typeface="Cambria Math" charset="0"/>
                      </a:rPr>
                      <m:t>obs</m:t>
                    </m:r>
                  </m:oMath>
                </a14:m>
                <a:r>
                  <a:rPr lang="en-US" sz="1707" dirty="0">
                    <a:latin typeface="Gill Sans MT" panose="020B0502020104020203" pitchFamily="34" charset="77"/>
                  </a:rPr>
                  <a:t>)</a:t>
                </a:r>
                <a:r>
                  <a:rPr lang="en-US" sz="1707" baseline="30000" dirty="0">
                    <a:latin typeface="Gill Sans MT" panose="020B0502020104020203" pitchFamily="34" charset="77"/>
                  </a:rPr>
                  <a:t>2</a:t>
                </a:r>
                <a:r>
                  <a:rPr lang="en-US" sz="1707" dirty="0">
                    <a:latin typeface="Gill Sans MT" panose="020B0502020104020203" pitchFamily="34" charset="77"/>
                  </a:rPr>
                  <a:t>/2σ</a:t>
                </a:r>
                <a:r>
                  <a:rPr lang="en-US" sz="1707" baseline="-25000" dirty="0">
                    <a:latin typeface="Gill Sans MT" panose="020B0502020104020203" pitchFamily="34" charset="77"/>
                  </a:rPr>
                  <a:t>i</a:t>
                </a:r>
                <a:r>
                  <a:rPr lang="en-US" sz="1707" baseline="30000" dirty="0">
                    <a:latin typeface="Gill Sans MT" panose="020B0502020104020203" pitchFamily="34" charset="77"/>
                  </a:rPr>
                  <a:t>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80" y="3526678"/>
                <a:ext cx="5182475" cy="525978"/>
              </a:xfrm>
              <a:prstGeom prst="rect">
                <a:avLst/>
              </a:prstGeom>
              <a:blipFill>
                <a:blip r:embed="rId4"/>
                <a:stretch>
                  <a:fillRect l="-1951" t="-30233" r="-976" b="-11860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FBC6425-5EA2-034C-873F-879B99A86DF0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100517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315477"/>
            <a:ext cx="4396350" cy="1430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8E4B9D-1AFD-D444-A344-B727A45FDF4C}"/>
              </a:ext>
            </a:extLst>
          </p:cNvPr>
          <p:cNvSpPr txBox="1">
            <a:spLocks/>
          </p:cNvSpPr>
          <p:nvPr/>
        </p:nvSpPr>
        <p:spPr>
          <a:xfrm>
            <a:off x="2279996" y="685800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“Measuring”</a:t>
            </a:r>
            <a:r>
              <a:rPr lang="en-US"/>
              <a:t>: learning by example (supervised)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0A360-916B-C745-AD27-B50A8DCE7F16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55727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9" y="4292505"/>
            <a:ext cx="4466930" cy="1453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981106"/>
            <a:ext cx="4226541" cy="1354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24230" y="5264218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6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A4703-0A0A-094C-A069-35567847BDB5}"/>
              </a:ext>
            </a:extLst>
          </p:cNvPr>
          <p:cNvSpPr txBox="1">
            <a:spLocks/>
          </p:cNvSpPr>
          <p:nvPr/>
        </p:nvSpPr>
        <p:spPr>
          <a:xfrm>
            <a:off x="2279996" y="685800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“Measuring”</a:t>
            </a:r>
            <a:r>
              <a:rPr lang="en-US"/>
              <a:t>: learning by example (supervised)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B7B6B-6612-D945-A7A2-84660E18C2BD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183202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9" y="4292505"/>
            <a:ext cx="4466930" cy="1453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981106"/>
            <a:ext cx="4226541" cy="1354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24230" y="5264218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6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2" y="5626162"/>
            <a:ext cx="4483245" cy="13715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24230" y="5899597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91EDAE-64EA-E049-AA07-6F69ABB1ACB8}"/>
              </a:ext>
            </a:extLst>
          </p:cNvPr>
          <p:cNvSpPr txBox="1">
            <a:spLocks/>
          </p:cNvSpPr>
          <p:nvPr/>
        </p:nvSpPr>
        <p:spPr>
          <a:xfrm>
            <a:off x="2279996" y="685800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“Measuring”</a:t>
            </a:r>
            <a:r>
              <a:rPr lang="en-US"/>
              <a:t>: learning by example (supervised)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41CA8-DFE1-D848-A8D9-FEE17CD19931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161672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9" y="4292505"/>
            <a:ext cx="4466930" cy="1453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981106"/>
            <a:ext cx="4226541" cy="1354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24230" y="5264218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6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2" y="5626162"/>
            <a:ext cx="4483245" cy="13715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24230" y="5899597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" y="6146757"/>
            <a:ext cx="4297121" cy="1384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24230" y="6498822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EAB991-ED4C-8746-AF4B-0F9B51181D63}"/>
              </a:ext>
            </a:extLst>
          </p:cNvPr>
          <p:cNvSpPr txBox="1">
            <a:spLocks/>
          </p:cNvSpPr>
          <p:nvPr/>
        </p:nvSpPr>
        <p:spPr>
          <a:xfrm>
            <a:off x="2279996" y="685800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“Measuring”</a:t>
            </a:r>
            <a:r>
              <a:rPr lang="en-US"/>
              <a:t>: learning by example (supervised)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A8CC0-A5CE-224F-AEDF-47E711C4DDB0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131690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9" y="4292505"/>
            <a:ext cx="4466930" cy="1453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981106"/>
            <a:ext cx="4226541" cy="1354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24230" y="5264218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6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2" y="5626162"/>
            <a:ext cx="4483245" cy="13715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24230" y="5899597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" y="6146757"/>
            <a:ext cx="4297121" cy="1384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24230" y="6498822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14" y="6527679"/>
            <a:ext cx="1339577" cy="13395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269" y="6819928"/>
            <a:ext cx="36740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FF0000"/>
                </a:solidFill>
                <a:latin typeface="Gill Sans MT" panose="020B0502020104020203" pitchFamily="34" charset="77"/>
              </a:rPr>
              <a:t>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" y="6444828"/>
            <a:ext cx="4210226" cy="151811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9369043-3EF9-9747-AFCD-170D202A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685800"/>
            <a:ext cx="8444807" cy="169062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“Measuring”</a:t>
            </a:r>
            <a:r>
              <a:rPr lang="en-US" dirty="0"/>
              <a:t>: learning by example (supervised)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EAE0BB-C23B-9547-B18C-B4CFEC072B09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2062705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" y="3260231"/>
            <a:ext cx="4396350" cy="1585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8926" y="3526678"/>
            <a:ext cx="2007281" cy="51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3" dirty="0">
                <a:latin typeface="Gill Sans MT" panose="020B0502020104020203" pitchFamily="34" charset="77"/>
              </a:rPr>
              <a:t>Stellar Mass?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9" y="4292505"/>
            <a:ext cx="4466930" cy="1453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24230" y="4664994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5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981106"/>
            <a:ext cx="4226541" cy="1354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24230" y="5264218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6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2" y="5626162"/>
            <a:ext cx="4483245" cy="13715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24230" y="5899597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8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" y="6146757"/>
            <a:ext cx="4297121" cy="1384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24230" y="6498822"/>
            <a:ext cx="1827744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8 x 10</a:t>
            </a:r>
            <a:r>
              <a:rPr lang="en-US" sz="2560" baseline="30000" dirty="0">
                <a:latin typeface="Gill Sans MT" panose="020B0502020104020203" pitchFamily="34" charset="77"/>
              </a:rPr>
              <a:t>9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14" y="6527679"/>
            <a:ext cx="1339577" cy="13395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269" y="6819928"/>
            <a:ext cx="36740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FF0000"/>
                </a:solidFill>
                <a:latin typeface="Gill Sans MT" panose="020B0502020104020203" pitchFamily="34" charset="77"/>
              </a:rPr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 flipH="1" flipV="1">
            <a:off x="7690745" y="6997748"/>
            <a:ext cx="4544327" cy="1124338"/>
            <a:chOff x="2987824" y="476672"/>
            <a:chExt cx="2364780" cy="236837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" name="Freeform 18"/>
            <p:cNvSpPr/>
            <p:nvPr/>
          </p:nvSpPr>
          <p:spPr>
            <a:xfrm>
              <a:off x="2987824" y="476672"/>
              <a:ext cx="1921004" cy="1946588"/>
            </a:xfrm>
            <a:custGeom>
              <a:avLst/>
              <a:gdLst>
                <a:gd name="connsiteX0" fmla="*/ 1778260 w 1921004"/>
                <a:gd name="connsiteY0" fmla="*/ 433360 h 1946588"/>
                <a:gd name="connsiteX1" fmla="*/ 1290580 w 1921004"/>
                <a:gd name="connsiteY1" fmla="*/ 32765 h 1946588"/>
                <a:gd name="connsiteX2" fmla="*/ 524226 w 1921004"/>
                <a:gd name="connsiteY2" fmla="*/ 93725 h 1946588"/>
                <a:gd name="connsiteX3" fmla="*/ 36546 w 1921004"/>
                <a:gd name="connsiteY3" fmla="*/ 651074 h 1946588"/>
                <a:gd name="connsiteX4" fmla="*/ 175883 w 1921004"/>
                <a:gd name="connsiteY4" fmla="*/ 1661268 h 1946588"/>
                <a:gd name="connsiteX5" fmla="*/ 1290580 w 1921004"/>
                <a:gd name="connsiteY5" fmla="*/ 1913817 h 1946588"/>
                <a:gd name="connsiteX6" fmla="*/ 1891472 w 1921004"/>
                <a:gd name="connsiteY6" fmla="*/ 1060377 h 1946588"/>
                <a:gd name="connsiteX7" fmla="*/ 1778260 w 1921004"/>
                <a:gd name="connsiteY7" fmla="*/ 433360 h 194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1004" h="1946588">
                  <a:moveTo>
                    <a:pt x="1778260" y="433360"/>
                  </a:moveTo>
                  <a:cubicBezTo>
                    <a:pt x="1678111" y="262091"/>
                    <a:pt x="1499586" y="89371"/>
                    <a:pt x="1290580" y="32765"/>
                  </a:cubicBezTo>
                  <a:cubicBezTo>
                    <a:pt x="1081574" y="-23841"/>
                    <a:pt x="733232" y="-9327"/>
                    <a:pt x="524226" y="93725"/>
                  </a:cubicBezTo>
                  <a:cubicBezTo>
                    <a:pt x="315220" y="196777"/>
                    <a:pt x="94603" y="389817"/>
                    <a:pt x="36546" y="651074"/>
                  </a:cubicBezTo>
                  <a:cubicBezTo>
                    <a:pt x="-21511" y="912331"/>
                    <a:pt x="-33123" y="1450811"/>
                    <a:pt x="175883" y="1661268"/>
                  </a:cubicBezTo>
                  <a:cubicBezTo>
                    <a:pt x="384889" y="1871725"/>
                    <a:pt x="1004648" y="2013966"/>
                    <a:pt x="1290580" y="1913817"/>
                  </a:cubicBezTo>
                  <a:cubicBezTo>
                    <a:pt x="1576512" y="1813668"/>
                    <a:pt x="1813095" y="1308571"/>
                    <a:pt x="1891472" y="1060377"/>
                  </a:cubicBezTo>
                  <a:cubicBezTo>
                    <a:pt x="1969849" y="812183"/>
                    <a:pt x="1878409" y="604629"/>
                    <a:pt x="1778260" y="433360"/>
                  </a:cubicBez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3413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112295" y="2684403"/>
              <a:ext cx="202954" cy="160643"/>
            </a:xfrm>
            <a:custGeom>
              <a:avLst/>
              <a:gdLst>
                <a:gd name="connsiteX0" fmla="*/ 141994 w 202954"/>
                <a:gd name="connsiteY0" fmla="*/ 12524 h 160643"/>
                <a:gd name="connsiteX1" fmla="*/ 20074 w 202954"/>
                <a:gd name="connsiteY1" fmla="*/ 12524 h 160643"/>
                <a:gd name="connsiteX2" fmla="*/ 11365 w 202954"/>
                <a:gd name="connsiteY2" fmla="*/ 117027 h 160643"/>
                <a:gd name="connsiteX3" fmla="*/ 133285 w 202954"/>
                <a:gd name="connsiteY3" fmla="*/ 160570 h 160643"/>
                <a:gd name="connsiteX4" fmla="*/ 202954 w 202954"/>
                <a:gd name="connsiteY4" fmla="*/ 108318 h 160643"/>
                <a:gd name="connsiteX5" fmla="*/ 141994 w 202954"/>
                <a:gd name="connsiteY5" fmla="*/ 12524 h 16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954" h="160643">
                  <a:moveTo>
                    <a:pt x="141994" y="12524"/>
                  </a:moveTo>
                  <a:cubicBezTo>
                    <a:pt x="111514" y="-3442"/>
                    <a:pt x="41845" y="-4893"/>
                    <a:pt x="20074" y="12524"/>
                  </a:cubicBezTo>
                  <a:cubicBezTo>
                    <a:pt x="-1698" y="29941"/>
                    <a:pt x="-7503" y="92353"/>
                    <a:pt x="11365" y="117027"/>
                  </a:cubicBezTo>
                  <a:cubicBezTo>
                    <a:pt x="30233" y="141701"/>
                    <a:pt x="101354" y="162021"/>
                    <a:pt x="133285" y="160570"/>
                  </a:cubicBezTo>
                  <a:cubicBezTo>
                    <a:pt x="165216" y="159119"/>
                    <a:pt x="202954" y="131541"/>
                    <a:pt x="202954" y="108318"/>
                  </a:cubicBezTo>
                  <a:cubicBezTo>
                    <a:pt x="202954" y="85095"/>
                    <a:pt x="172474" y="28490"/>
                    <a:pt x="141994" y="12524"/>
                  </a:cubicBez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3413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739186" y="1964323"/>
              <a:ext cx="339283" cy="341576"/>
            </a:xfrm>
            <a:custGeom>
              <a:avLst/>
              <a:gdLst>
                <a:gd name="connsiteX0" fmla="*/ 334479 w 339283"/>
                <a:gd name="connsiteY0" fmla="*/ 137308 h 341576"/>
                <a:gd name="connsiteX1" fmla="*/ 212559 w 339283"/>
                <a:gd name="connsiteY1" fmla="*/ 6679 h 341576"/>
                <a:gd name="connsiteX2" fmla="*/ 29679 w 339283"/>
                <a:gd name="connsiteY2" fmla="*/ 41513 h 341576"/>
                <a:gd name="connsiteX3" fmla="*/ 12262 w 339283"/>
                <a:gd name="connsiteY3" fmla="*/ 233102 h 341576"/>
                <a:gd name="connsiteX4" fmla="*/ 151599 w 339283"/>
                <a:gd name="connsiteY4" fmla="*/ 337605 h 341576"/>
                <a:gd name="connsiteX5" fmla="*/ 299645 w 339283"/>
                <a:gd name="connsiteY5" fmla="*/ 302771 h 341576"/>
                <a:gd name="connsiteX6" fmla="*/ 334479 w 339283"/>
                <a:gd name="connsiteY6" fmla="*/ 137308 h 34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283" h="341576">
                  <a:moveTo>
                    <a:pt x="334479" y="137308"/>
                  </a:moveTo>
                  <a:cubicBezTo>
                    <a:pt x="319965" y="87959"/>
                    <a:pt x="263359" y="22645"/>
                    <a:pt x="212559" y="6679"/>
                  </a:cubicBezTo>
                  <a:cubicBezTo>
                    <a:pt x="161759" y="-9287"/>
                    <a:pt x="63062" y="3776"/>
                    <a:pt x="29679" y="41513"/>
                  </a:cubicBezTo>
                  <a:cubicBezTo>
                    <a:pt x="-3704" y="79250"/>
                    <a:pt x="-8058" y="183753"/>
                    <a:pt x="12262" y="233102"/>
                  </a:cubicBezTo>
                  <a:cubicBezTo>
                    <a:pt x="32582" y="282451"/>
                    <a:pt x="103702" y="325994"/>
                    <a:pt x="151599" y="337605"/>
                  </a:cubicBezTo>
                  <a:cubicBezTo>
                    <a:pt x="199496" y="349216"/>
                    <a:pt x="270617" y="334702"/>
                    <a:pt x="299645" y="302771"/>
                  </a:cubicBezTo>
                  <a:cubicBezTo>
                    <a:pt x="328673" y="270840"/>
                    <a:pt x="348993" y="186657"/>
                    <a:pt x="334479" y="137308"/>
                  </a:cubicBez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3413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112295" y="2308395"/>
              <a:ext cx="240309" cy="256158"/>
            </a:xfrm>
            <a:custGeom>
              <a:avLst/>
              <a:gdLst>
                <a:gd name="connsiteX0" fmla="*/ 161807 w 240309"/>
                <a:gd name="connsiteY0" fmla="*/ 29697 h 256158"/>
                <a:gd name="connsiteX1" fmla="*/ 39887 w 240309"/>
                <a:gd name="connsiteY1" fmla="*/ 12279 h 256158"/>
                <a:gd name="connsiteX2" fmla="*/ 5053 w 240309"/>
                <a:gd name="connsiteY2" fmla="*/ 177742 h 256158"/>
                <a:gd name="connsiteX3" fmla="*/ 135681 w 240309"/>
                <a:gd name="connsiteY3" fmla="*/ 256119 h 256158"/>
                <a:gd name="connsiteX4" fmla="*/ 240184 w 240309"/>
                <a:gd name="connsiteY4" fmla="*/ 169034 h 256158"/>
                <a:gd name="connsiteX5" fmla="*/ 161807 w 240309"/>
                <a:gd name="connsiteY5" fmla="*/ 29697 h 25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309" h="256158">
                  <a:moveTo>
                    <a:pt x="161807" y="29697"/>
                  </a:moveTo>
                  <a:cubicBezTo>
                    <a:pt x="128424" y="3571"/>
                    <a:pt x="66013" y="-12395"/>
                    <a:pt x="39887" y="12279"/>
                  </a:cubicBezTo>
                  <a:cubicBezTo>
                    <a:pt x="13761" y="36953"/>
                    <a:pt x="-10913" y="137102"/>
                    <a:pt x="5053" y="177742"/>
                  </a:cubicBezTo>
                  <a:cubicBezTo>
                    <a:pt x="21019" y="218382"/>
                    <a:pt x="96493" y="257570"/>
                    <a:pt x="135681" y="256119"/>
                  </a:cubicBezTo>
                  <a:cubicBezTo>
                    <a:pt x="174869" y="254668"/>
                    <a:pt x="237281" y="203868"/>
                    <a:pt x="240184" y="169034"/>
                  </a:cubicBezTo>
                  <a:cubicBezTo>
                    <a:pt x="243087" y="134200"/>
                    <a:pt x="195190" y="55823"/>
                    <a:pt x="161807" y="29697"/>
                  </a:cubicBez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3413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522005" y="7345409"/>
            <a:ext cx="1936749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" dirty="0">
                <a:latin typeface="Gill Sans MT" panose="020B0502020104020203" pitchFamily="34" charset="77"/>
              </a:rPr>
              <a:t>2 x 10</a:t>
            </a:r>
            <a:r>
              <a:rPr lang="en-US" sz="2560" baseline="30000" dirty="0">
                <a:latin typeface="Gill Sans MT" panose="020B0502020104020203" pitchFamily="34" charset="77"/>
              </a:rPr>
              <a:t>10</a:t>
            </a:r>
            <a:r>
              <a:rPr lang="en-US" sz="2560" dirty="0">
                <a:latin typeface="Gill Sans MT" panose="020B0502020104020203" pitchFamily="34" charset="77"/>
              </a:rPr>
              <a:t> M</a:t>
            </a:r>
            <a:r>
              <a:rPr lang="en-US" sz="3413" dirty="0">
                <a:latin typeface="Arial Unicode MS" charset="0"/>
              </a:rPr>
              <a:t>⊙</a:t>
            </a:r>
          </a:p>
          <a:p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6357" y="3908716"/>
            <a:ext cx="3324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NO LIKELIHOOD</a:t>
            </a:r>
          </a:p>
          <a:p>
            <a:endParaRPr lang="en-US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NO MODEL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" y="6444828"/>
            <a:ext cx="4210226" cy="151811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D80341-5E12-5342-8EAF-27385B68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685800"/>
            <a:ext cx="8444807" cy="169062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“Measuring”</a:t>
            </a:r>
            <a:r>
              <a:rPr lang="en-US" dirty="0"/>
              <a:t>: learning by example (supervised)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DE38AC-9413-0D45-B313-7E6A2489FBF1}"/>
              </a:ext>
            </a:extLst>
          </p:cNvPr>
          <p:cNvSpPr txBox="1"/>
          <p:nvPr/>
        </p:nvSpPr>
        <p:spPr>
          <a:xfrm>
            <a:off x="464197" y="9067800"/>
            <a:ext cx="4402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Figures from Skelton et al 2014</a:t>
            </a:r>
          </a:p>
        </p:txBody>
      </p:sp>
    </p:spTree>
    <p:extLst>
      <p:ext uri="{BB962C8B-B14F-4D97-AF65-F5344CB8AC3E}">
        <p14:creationId xmlns:p14="http://schemas.microsoft.com/office/powerpoint/2010/main" val="72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79" y="3609555"/>
            <a:ext cx="2571404" cy="257140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036" y="2125008"/>
            <a:ext cx="2915242" cy="2338967"/>
            <a:chOff x="474057" y="1532550"/>
            <a:chExt cx="2733039" cy="21927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57" y="2123942"/>
              <a:ext cx="2733039" cy="160139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59707" y="1532550"/>
              <a:ext cx="1851768" cy="578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latin typeface="Gill Sans MT" panose="020B0502020104020203" pitchFamily="34" charset="77"/>
                </a:rPr>
                <a:t>Recognize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37477" y="1749444"/>
            <a:ext cx="4400048" cy="3145813"/>
            <a:chOff x="7604424" y="1487283"/>
            <a:chExt cx="4125045" cy="29491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424" y="2227096"/>
              <a:ext cx="4125045" cy="209877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64217" y="4004684"/>
              <a:ext cx="795867" cy="287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13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73377" y="4004684"/>
              <a:ext cx="795867" cy="431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13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70649" y="1487283"/>
              <a:ext cx="2819884" cy="578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latin typeface="Gill Sans MT" panose="020B0502020104020203" pitchFamily="34" charset="77"/>
                </a:rPr>
                <a:t>Group together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2128" y="6202150"/>
            <a:ext cx="2872425" cy="2139981"/>
            <a:chOff x="2238844" y="4241300"/>
            <a:chExt cx="2692898" cy="2006232"/>
          </a:xfrm>
        </p:grpSpPr>
        <p:sp>
          <p:nvSpPr>
            <p:cNvPr id="13" name="TextBox 12"/>
            <p:cNvSpPr txBox="1"/>
            <p:nvPr/>
          </p:nvSpPr>
          <p:spPr>
            <a:xfrm>
              <a:off x="2928667" y="4241300"/>
              <a:ext cx="1349107" cy="578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latin typeface="Gill Sans MT" panose="020B0502020104020203" pitchFamily="34" charset="77"/>
                </a:rPr>
                <a:t>Predict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844" y="4712406"/>
              <a:ext cx="1758521" cy="15351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5" y="5258866"/>
              <a:ext cx="934377" cy="33884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480821" y="6285306"/>
            <a:ext cx="1532792" cy="1558387"/>
            <a:chOff x="7939351" y="4647609"/>
            <a:chExt cx="1436992" cy="1460988"/>
          </a:xfrm>
        </p:grpSpPr>
        <p:sp>
          <p:nvSpPr>
            <p:cNvPr id="16" name="TextBox 15"/>
            <p:cNvSpPr txBox="1"/>
            <p:nvPr/>
          </p:nvSpPr>
          <p:spPr>
            <a:xfrm>
              <a:off x="7939351" y="4647609"/>
              <a:ext cx="1436992" cy="578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latin typeface="Gill Sans MT" panose="020B0502020104020203" pitchFamily="34" charset="77"/>
                </a:rPr>
                <a:t>Simplify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6525" y="5194197"/>
              <a:ext cx="644750" cy="914400"/>
            </a:xfrm>
            <a:prstGeom prst="rect">
              <a:avLst/>
            </a:prstGeom>
          </p:spPr>
        </p:pic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E5637B81-62AD-AA45-8D8C-2E9319ACB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353020"/>
            <a:ext cx="12166600" cy="1219200"/>
          </a:xfrm>
          <a:ln/>
        </p:spPr>
        <p:txBody>
          <a:bodyPr>
            <a:normAutofit fontScale="90000"/>
          </a:bodyPr>
          <a:lstStyle/>
          <a:p>
            <a:r>
              <a:rPr lang="en-US" sz="4400" kern="0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THE PROCESS OF TEACHING A MACHINE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7142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2347" y="6629400"/>
            <a:ext cx="4564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Model based inference: </a:t>
            </a:r>
          </a:p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P(model | image) = mess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+mj-lt"/>
                <a:sym typeface="Wingdings"/>
              </a:rPr>
              <a:t>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8600" y="152400"/>
            <a:ext cx="12598400" cy="190500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00" dirty="0">
                <a:solidFill>
                  <a:schemeClr val="tx1"/>
                </a:solidFill>
              </a:rPr>
              <a:t>3. use higher-level </a:t>
            </a:r>
          </a:p>
          <a:p>
            <a:pPr fontAlgn="auto">
              <a:spcAft>
                <a:spcPts val="0"/>
              </a:spcAft>
            </a:pPr>
            <a:r>
              <a:rPr lang="en-US" sz="5000" dirty="0">
                <a:solidFill>
                  <a:schemeClr val="tx1"/>
                </a:solidFill>
              </a:rPr>
              <a:t>data products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3071331"/>
            <a:ext cx="4648200" cy="33294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36736" y="6705600"/>
            <a:ext cx="3100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Machine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3120194"/>
            <a:ext cx="5093337" cy="32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87400" y="304800"/>
            <a:ext cx="11607800" cy="144780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00" dirty="0">
                <a:solidFill>
                  <a:schemeClr val="tx1"/>
                </a:solidFill>
              </a:rPr>
              <a:t>4. make problems tractable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0528" y="2311729"/>
            <a:ext cx="3381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By allowing us to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transfer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knowledge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971800"/>
            <a:ext cx="4572000" cy="457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5223" y="7544781"/>
            <a:ext cx="426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3D -&gt; 2D with different degrees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information loss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5438" y="2109866"/>
            <a:ext cx="4826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via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dimensionality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reduction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0196" y="4252112"/>
            <a:ext cx="2720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TRAINING DOMAIN</a:t>
            </a:r>
          </a:p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(SDSS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62003" y="4252112"/>
            <a:ext cx="3148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APPLICATION DOMAIN</a:t>
            </a:r>
          </a:p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(DES data)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5161" y="7683768"/>
            <a:ext cx="210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feature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4400" y="7720261"/>
            <a:ext cx="24751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different depth,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PSF, seeing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448569-E1F5-3F4C-814F-E511DBF1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54" y="5702568"/>
            <a:ext cx="7136283" cy="18354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A8FFE3-11A5-4D4A-803E-8AC553D3A38D}"/>
              </a:ext>
            </a:extLst>
          </p:cNvPr>
          <p:cNvSpPr/>
          <p:nvPr/>
        </p:nvSpPr>
        <p:spPr>
          <a:xfrm>
            <a:off x="6088961" y="5302458"/>
            <a:ext cx="672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Dominguez-Sanchez et al 2018</a:t>
            </a:r>
          </a:p>
        </p:txBody>
      </p:sp>
    </p:spTree>
    <p:extLst>
      <p:ext uri="{BB962C8B-B14F-4D97-AF65-F5344CB8AC3E}">
        <p14:creationId xmlns:p14="http://schemas.microsoft.com/office/powerpoint/2010/main" val="1551439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" y="4191000"/>
            <a:ext cx="4898827" cy="3719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2773" dirty="0">
              <a:latin typeface="+mj-lt"/>
            </a:endParaRPr>
          </a:p>
          <a:p>
            <a:pPr marL="514350" indent="-514350" algn="ctr">
              <a:buAutoNum type="arabicPeriod"/>
            </a:pPr>
            <a:r>
              <a:rPr lang="en-US" sz="2773" dirty="0">
                <a:latin typeface="+mj-lt"/>
              </a:rPr>
              <a:t>Enhanced realistic catalogs and data products</a:t>
            </a:r>
          </a:p>
          <a:p>
            <a:pPr algn="ctr"/>
            <a:endParaRPr lang="en-US" sz="2773" dirty="0">
              <a:latin typeface="+mj-lt"/>
            </a:endParaRPr>
          </a:p>
          <a:p>
            <a:pPr algn="ctr"/>
            <a:r>
              <a:rPr lang="en-US" sz="2773" dirty="0">
                <a:latin typeface="+mj-lt"/>
              </a:rPr>
              <a:t>2. New intuitions from feature generation</a:t>
            </a:r>
          </a:p>
          <a:p>
            <a:pPr algn="ctr"/>
            <a:endParaRPr lang="en-US" sz="2773" dirty="0">
              <a:latin typeface="+mj-lt"/>
            </a:endParaRPr>
          </a:p>
          <a:p>
            <a:pPr algn="ctr"/>
            <a:r>
              <a:rPr lang="en-US" sz="2773" dirty="0">
                <a:latin typeface="+mj-lt"/>
              </a:rPr>
              <a:t>3. Dimensionality reduction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57E9D4-C067-C84E-B1CD-E438EBC09183}"/>
              </a:ext>
            </a:extLst>
          </p:cNvPr>
          <p:cNvSpPr txBox="1">
            <a:spLocks/>
          </p:cNvSpPr>
          <p:nvPr/>
        </p:nvSpPr>
        <p:spPr>
          <a:xfrm>
            <a:off x="787400" y="304800"/>
            <a:ext cx="12217400" cy="241252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78" kern="1200" cap="all" spc="284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00" dirty="0">
                <a:solidFill>
                  <a:schemeClr val="tx1"/>
                </a:solidFill>
              </a:rPr>
              <a:t>5. data-driven representation + Generative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3CE3A-EBBB-F04E-AA34-4CB4FE09ED09}"/>
              </a:ext>
            </a:extLst>
          </p:cNvPr>
          <p:cNvSpPr txBox="1"/>
          <p:nvPr/>
        </p:nvSpPr>
        <p:spPr>
          <a:xfrm>
            <a:off x="6618005" y="4876800"/>
            <a:ext cx="2816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FIND PICTURE</a:t>
            </a:r>
          </a:p>
        </p:txBody>
      </p:sp>
      <p:pic>
        <p:nvPicPr>
          <p:cNvPr id="12" name="Picture 11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9132003E-91A2-0245-8269-EC0C7763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048000"/>
            <a:ext cx="6106962" cy="6059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36802-2FAD-0C42-A860-14C3A94D786B}"/>
              </a:ext>
            </a:extLst>
          </p:cNvPr>
          <p:cNvSpPr txBox="1"/>
          <p:nvPr/>
        </p:nvSpPr>
        <p:spPr>
          <a:xfrm>
            <a:off x="7340600" y="9207090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Smith and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Geach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4384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3600" y="3505200"/>
            <a:ext cx="11216640" cy="188524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04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65162" y="1406209"/>
            <a:ext cx="6281338" cy="6941181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 defTabSz="914400"/>
            <a:r>
              <a:rPr lang="en-US" sz="2000" b="1" spc="200" dirty="0">
                <a:solidFill>
                  <a:schemeClr val="tx1"/>
                </a:solidFill>
              </a:rPr>
              <a:t>Fun Machine Learning readings</a:t>
            </a: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Visual:</a:t>
            </a: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http://www.r2d3.us/visual-intro-to-machine-learning-part-1/</a:t>
            </a: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Medium article </a:t>
            </a: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https://</a:t>
            </a:r>
            <a:r>
              <a:rPr lang="en-US" sz="2000" b="1" spc="200" dirty="0" err="1">
                <a:solidFill>
                  <a:schemeClr val="tx1"/>
                </a:solidFill>
              </a:rPr>
              <a:t>medium.com</a:t>
            </a:r>
            <a:r>
              <a:rPr lang="en-US" sz="2000" b="1" spc="200" dirty="0">
                <a:solidFill>
                  <a:schemeClr val="tx1"/>
                </a:solidFill>
              </a:rPr>
              <a:t>/@</a:t>
            </a:r>
            <a:r>
              <a:rPr lang="en-US" sz="2000" b="1" spc="200" dirty="0" err="1">
                <a:solidFill>
                  <a:schemeClr val="tx1"/>
                </a:solidFill>
              </a:rPr>
              <a:t>ageitgey</a:t>
            </a:r>
            <a:r>
              <a:rPr lang="en-US" sz="2000" b="1" spc="200" dirty="0">
                <a:solidFill>
                  <a:schemeClr val="tx1"/>
                </a:solidFill>
              </a:rPr>
              <a:t>/machine-learning-is-fun-80ea3ec3c471</a:t>
            </a: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Also, the Python Data Science Handbook has a lot</a:t>
            </a:r>
            <a:br>
              <a:rPr lang="en-US" sz="2000" b="1" spc="200" dirty="0">
                <a:solidFill>
                  <a:schemeClr val="tx1"/>
                </a:solidFill>
              </a:rPr>
            </a:br>
            <a:r>
              <a:rPr lang="en-US" sz="2000" b="1" spc="200" dirty="0">
                <a:solidFill>
                  <a:schemeClr val="tx1"/>
                </a:solidFill>
              </a:rPr>
              <a:t>on this subject in the form of notebooks, and I’ll distributes my own book chapter (please do not post elsewhere!)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34566" cy="97536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4566" y="0"/>
            <a:ext cx="3430016" cy="975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53811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Let’s answer these questions</a:t>
            </a:r>
            <a:b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(for the topics I’ll give in a minute)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29360" y="2286000"/>
            <a:ext cx="11216640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Is this supervised or unsupervised ML?</a:t>
            </a:r>
          </a:p>
          <a:p>
            <a:pPr fontAlgn="auto">
              <a:spcAft>
                <a:spcPts val="0"/>
              </a:spcAft>
            </a:pPr>
            <a:endParaRPr lang="en-US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Is this a classification or regression problem?</a:t>
            </a:r>
          </a:p>
          <a:p>
            <a:pPr fontAlgn="auto">
              <a:spcAft>
                <a:spcPts val="0"/>
              </a:spcAft>
            </a:pPr>
            <a:endParaRPr lang="en-US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What could be useful features (data) to collect?</a:t>
            </a:r>
          </a:p>
        </p:txBody>
      </p:sp>
    </p:spTree>
    <p:extLst>
      <p:ext uri="{BB962C8B-B14F-4D97-AF65-F5344CB8AC3E}">
        <p14:creationId xmlns:p14="http://schemas.microsoft.com/office/powerpoint/2010/main" val="344850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78449" y="3611176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Predicting house selling prices (say, you are a real estate agent and </a:t>
            </a:r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wanna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know how much you should list houses for)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4080" y="601980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Trending topics on Twitter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2FF3F-508E-AA4A-8CAA-2AA4E6C8B0E1}"/>
              </a:ext>
            </a:extLst>
          </p:cNvPr>
          <p:cNvSpPr txBox="1"/>
          <p:nvPr/>
        </p:nvSpPr>
        <p:spPr>
          <a:xfrm>
            <a:off x="711200" y="83820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Gill Sans MT" panose="020B0502020104020203" pitchFamily="34" charset="77"/>
              </a:rPr>
              <a:t>Gmail assigning your emails to </a:t>
            </a:r>
          </a:p>
          <a:p>
            <a:r>
              <a:rPr lang="en-US" sz="4800" dirty="0">
                <a:solidFill>
                  <a:schemeClr val="tx1"/>
                </a:solidFill>
                <a:latin typeface="Gill Sans MT" panose="020B0502020104020203" pitchFamily="34" charset="77"/>
              </a:rPr>
              <a:t>Primary/Promotions/Social</a:t>
            </a:r>
          </a:p>
        </p:txBody>
      </p:sp>
    </p:spTree>
    <p:extLst>
      <p:ext uri="{BB962C8B-B14F-4D97-AF65-F5344CB8AC3E}">
        <p14:creationId xmlns:p14="http://schemas.microsoft.com/office/powerpoint/2010/main" val="62936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44600" y="152400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Guessing a college student’s major from personal information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0440" y="685800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Predicting the number of hours a student will sleep tonight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44600" y="4288507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Counting the number of people in a collection of pictures</a:t>
            </a:r>
          </a:p>
        </p:txBody>
      </p:sp>
    </p:spTree>
    <p:extLst>
      <p:ext uri="{BB962C8B-B14F-4D97-AF65-F5344CB8AC3E}">
        <p14:creationId xmlns:p14="http://schemas.microsoft.com/office/powerpoint/2010/main" val="1030446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79996" y="3810000"/>
            <a:ext cx="8444807" cy="1690624"/>
          </a:xfrm>
        </p:spPr>
        <p:txBody>
          <a:bodyPr>
            <a:normAutofit/>
          </a:bodyPr>
          <a:lstStyle/>
          <a:p>
            <a:r>
              <a:rPr lang="en-US" dirty="0" err="1"/>
              <a:t>SUPervised</a:t>
            </a:r>
            <a:r>
              <a:rPr lang="en-US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712333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1200" y="141315"/>
            <a:ext cx="11719792" cy="24128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IMPORtant</a:t>
            </a:r>
            <a: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:  </a:t>
            </a:r>
            <a:b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you shouldn’t use all of your learning set </a:t>
            </a:r>
            <a:b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4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to build your model.</a:t>
            </a:r>
            <a:endParaRPr lang="en-US" dirty="0">
              <a:latin typeface="Gill Sans MT" panose="020B050202010402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4727" y="4148250"/>
            <a:ext cx="7935346" cy="32364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151618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151618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151618"/>
              </a:solidFill>
            </a:endParaRPr>
          </a:p>
          <a:p>
            <a:pPr algn="ctr"/>
            <a:r>
              <a:rPr lang="en-US" sz="5000" dirty="0">
                <a:ln>
                  <a:solidFill>
                    <a:srgbClr val="000000"/>
                  </a:solidFill>
                </a:ln>
                <a:solidFill>
                  <a:srgbClr val="151618"/>
                </a:solidFill>
              </a:rPr>
              <a:t>LABELS KNOWN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316" y="2788258"/>
            <a:ext cx="12352484" cy="1177756"/>
          </a:xfrm>
          <a:prstGeom prst="rect">
            <a:avLst/>
          </a:prstGeom>
          <a:noFill/>
          <a:ln>
            <a:noFill/>
          </a:ln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>
                <a:solidFill>
                  <a:schemeClr val="tx1"/>
                </a:solidFill>
                <a:latin typeface="Gill Sans MT" panose="020B0502020104020203" pitchFamily="34" charset="77"/>
              </a:rPr>
              <a:t>It is customary to split the learning set into</a:t>
            </a:r>
          </a:p>
          <a:p>
            <a:r>
              <a:rPr lang="en-US" sz="3400" dirty="0">
                <a:solidFill>
                  <a:schemeClr val="tx1"/>
                </a:solidFill>
                <a:latin typeface="Gill Sans MT" panose="020B0502020104020203" pitchFamily="34" charset="77"/>
              </a:rPr>
              <a:t>a</a:t>
            </a:r>
            <a:r>
              <a:rPr lang="en-US" sz="3400" dirty="0">
                <a:solidFill>
                  <a:schemeClr val="tx1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400" dirty="0">
                <a:solidFill>
                  <a:srgbClr val="FF0000"/>
                </a:solidFill>
                <a:latin typeface="Gill Sans MT" panose="020B0502020104020203" pitchFamily="34" charset="77"/>
              </a:rPr>
              <a:t>training set</a:t>
            </a:r>
            <a:r>
              <a:rPr lang="en-US" sz="3400" dirty="0">
                <a:solidFill>
                  <a:srgbClr val="FFFF00"/>
                </a:solidFill>
                <a:latin typeface="Gill Sans MT" panose="020B0502020104020203" pitchFamily="34" charset="77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Gill Sans MT" panose="020B0502020104020203" pitchFamily="34" charset="77"/>
              </a:rPr>
              <a:t>and</a:t>
            </a:r>
            <a:r>
              <a:rPr lang="en-US" sz="3400" dirty="0">
                <a:solidFill>
                  <a:srgbClr val="FFFF00"/>
                </a:solidFill>
                <a:latin typeface="Gill Sans MT" panose="020B0502020104020203" pitchFamily="34" charset="77"/>
              </a:rPr>
              <a:t> </a:t>
            </a:r>
            <a:r>
              <a:rPr lang="en-US" sz="3400" dirty="0">
                <a:solidFill>
                  <a:srgbClr val="FF0000"/>
                </a:solidFill>
                <a:latin typeface="Gill Sans MT" panose="020B0502020104020203" pitchFamily="34" charset="77"/>
              </a:rPr>
              <a:t>test set</a:t>
            </a:r>
            <a:endParaRPr lang="en-US" sz="3400" dirty="0">
              <a:solidFill>
                <a:srgbClr val="FFFF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0629" y="4582920"/>
            <a:ext cx="2861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TRAINING SET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(~75%)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741" y="7467600"/>
            <a:ext cx="127122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By building a model on the training set and applying it</a:t>
            </a:r>
          </a:p>
          <a:p>
            <a:r>
              <a:rPr lang="en-US" dirty="0">
                <a:latin typeface="Gill Sans MT" panose="020B0502020104020203" pitchFamily="34" charset="77"/>
              </a:rPr>
              <a:t>to the test set, you “mimic” what happens when your model sees new data </a:t>
            </a:r>
          </a:p>
          <a:p>
            <a:r>
              <a:rPr lang="en-US" dirty="0">
                <a:latin typeface="Gill Sans MT" panose="020B0502020104020203" pitchFamily="34" charset="77"/>
              </a:rPr>
              <a:t>for which the labels are not known. </a:t>
            </a:r>
          </a:p>
          <a:p>
            <a:r>
              <a:rPr lang="en-US" dirty="0">
                <a:latin typeface="Gill Sans MT" panose="020B0502020104020203" pitchFamily="34" charset="77"/>
              </a:rPr>
              <a:t>Otherwise you would be too optimistic!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(note: you still are!)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540000" y="4154984"/>
            <a:ext cx="2209800" cy="3236416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u="none" strike="noStrike" cap="none" normalizeH="0" baseline="0" dirty="0">
              <a:ln>
                <a:noFill/>
              </a:ln>
              <a:solidFill>
                <a:srgbClr val="4A7594"/>
              </a:solidFill>
              <a:effectLst/>
              <a:latin typeface="Gill Sans MT" panose="020B0502020104020203" pitchFamily="34" charset="77"/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ヒラギノ角ゴ ProN W6" charset="0"/>
                <a:cs typeface="ヒラギノ角ゴ ProN W6" charset="0"/>
                <a:sym typeface="Helvetica Neue Bold Condensed" charset="0"/>
              </a:rPr>
              <a:t>TEST SET (~25%)</a:t>
            </a:r>
          </a:p>
        </p:txBody>
      </p:sp>
    </p:spTree>
    <p:extLst>
      <p:ext uri="{BB962C8B-B14F-4D97-AF65-F5344CB8AC3E}">
        <p14:creationId xmlns:p14="http://schemas.microsoft.com/office/powerpoint/2010/main" val="161805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wand&#10;&#10;Description automatically generated with medium confidence">
            <a:extLst>
              <a:ext uri="{FF2B5EF4-FFF2-40B4-BE49-F238E27FC236}">
                <a16:creationId xmlns:a16="http://schemas.microsoft.com/office/drawing/2014/main" id="{0500F798-FB35-9940-9237-0E29771E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14" y="2797492"/>
            <a:ext cx="4789547" cy="3193031"/>
          </a:xfrm>
          <a:prstGeom prst="rect">
            <a:avLst/>
          </a:prstGeom>
        </p:spPr>
      </p:pic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753457" y="6547863"/>
            <a:ext cx="11497886" cy="2984617"/>
          </a:xfrm>
          <a:ln/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Machine Learning is a set of tools.</a:t>
            </a:r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 lot of it is nicely packaged linear algebra. Like all tools, you need to know how and when to use it.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4344" y="1994725"/>
            <a:ext cx="2970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</a:schemeClr>
                </a:solidFill>
                <a:latin typeface="Gill Sans MT" panose="020B0502020104020203" pitchFamily="34" charset="77"/>
              </a:rPr>
              <a:t>Not a black box!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8083" y="1994725"/>
            <a:ext cx="441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</a:schemeClr>
                </a:solidFill>
                <a:latin typeface="Gill Sans MT" panose="020B0502020104020203" pitchFamily="34" charset="77"/>
              </a:rPr>
              <a:t>Not a magic wand either!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5882" y="11370354"/>
            <a:ext cx="3172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</a:rPr>
              <a:t>Human factor is essential. I’ll try to show how.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8231" y="3136839"/>
            <a:ext cx="236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Expecto</a:t>
            </a:r>
            <a:endParaRPr lang="en-US" sz="24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Predictions!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3106C89-2C45-3D49-AB33-8024B6E4ABED}"/>
              </a:ext>
            </a:extLst>
          </p:cNvPr>
          <p:cNvSpPr txBox="1">
            <a:spLocks noChangeArrowheads="1"/>
          </p:cNvSpPr>
          <p:nvPr/>
        </p:nvSpPr>
        <p:spPr>
          <a:xfrm>
            <a:off x="420094" y="444228"/>
            <a:ext cx="12166600" cy="121920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2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What is machine learning?</a:t>
            </a:r>
          </a:p>
        </p:txBody>
      </p:sp>
      <p:pic>
        <p:nvPicPr>
          <p:cNvPr id="8" name="Picture 7" descr="A black cub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2947A1A-696F-A148-89A9-FA069EC1B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22" y="2797493"/>
            <a:ext cx="2970878" cy="3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81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E5C01B-EDE6-1A47-A6D0-232DE9E7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862146"/>
            <a:ext cx="7589520" cy="6324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69883C8-C294-8043-911A-61794B5A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146" y="533400"/>
            <a:ext cx="8444807" cy="1690624"/>
          </a:xfrm>
        </p:spPr>
        <p:txBody>
          <a:bodyPr/>
          <a:lstStyle/>
          <a:p>
            <a:r>
              <a:rPr lang="en-US" dirty="0"/>
              <a:t>Crossed points = test set</a:t>
            </a:r>
            <a:br>
              <a:rPr lang="en-US" dirty="0"/>
            </a:br>
            <a:r>
              <a:rPr lang="en-US" dirty="0"/>
              <a:t>(selected at random)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85D03-E61C-1B4E-A6AB-7D19FB07FCCE}"/>
              </a:ext>
            </a:extLst>
          </p:cNvPr>
          <p:cNvSpPr/>
          <p:nvPr/>
        </p:nvSpPr>
        <p:spPr>
          <a:xfrm>
            <a:off x="8712200" y="2438400"/>
            <a:ext cx="42164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Train set: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used to build model</a:t>
            </a:r>
          </a:p>
          <a:p>
            <a:endParaRPr 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Test set: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used to evaluate performance</a:t>
            </a:r>
          </a:p>
          <a:p>
            <a:endParaRPr 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Train score (error)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= Performance on train set</a:t>
            </a:r>
          </a:p>
          <a:p>
            <a:endParaRPr 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Test score (error)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= Performance on test set</a:t>
            </a:r>
          </a:p>
          <a:p>
            <a:endParaRPr 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Generalization score (error)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=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Performance on new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C8B89-4704-2E41-929C-454A9005149F}"/>
              </a:ext>
            </a:extLst>
          </p:cNvPr>
          <p:cNvSpPr txBox="1"/>
          <p:nvPr/>
        </p:nvSpPr>
        <p:spPr>
          <a:xfrm>
            <a:off x="8221442" y="8532376"/>
            <a:ext cx="46210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Test error is used as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proxy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for 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1870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449417" y="7969564"/>
            <a:ext cx="101059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No, because it’s a very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biased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view of the larger population: 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We need to be mindful of application domain.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Sometimes this is hard to recognize!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5A1CA8F-0752-3D48-8E20-AEBD8FAB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743200"/>
            <a:ext cx="5934151" cy="4945126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809E2C0B-E418-E444-A98A-5054387A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60" y="214376"/>
            <a:ext cx="11417739" cy="2224024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sz="3000" dirty="0">
                <a:solidFill>
                  <a:srgbClr val="FF0000"/>
                </a:solidFill>
              </a:rPr>
              <a:t>Test error vs generalization error</a:t>
            </a:r>
            <a:br>
              <a:rPr lang="en-US" sz="3000" dirty="0"/>
            </a:br>
            <a:r>
              <a:rPr lang="en-US" sz="3000" dirty="0"/>
              <a:t>Q: is this a good learning set </a:t>
            </a:r>
            <a:br>
              <a:rPr lang="en-US" sz="3000" dirty="0"/>
            </a:br>
            <a:r>
              <a:rPr lang="en-US" sz="3000" dirty="0"/>
              <a:t>for the gray-point population?</a:t>
            </a:r>
          </a:p>
        </p:txBody>
      </p:sp>
    </p:spTree>
    <p:extLst>
      <p:ext uri="{BB962C8B-B14F-4D97-AF65-F5344CB8AC3E}">
        <p14:creationId xmlns:p14="http://schemas.microsoft.com/office/powerpoint/2010/main" val="14851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D4C9-AA5C-A24A-9F7C-BE97939E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533400"/>
            <a:ext cx="10390446" cy="1690624"/>
          </a:xfrm>
        </p:spPr>
        <p:txBody>
          <a:bodyPr/>
          <a:lstStyle/>
          <a:p>
            <a:r>
              <a:rPr lang="en-US" dirty="0"/>
              <a:t>Summary of desired qualities</a:t>
            </a:r>
            <a:br>
              <a:rPr lang="en-US" dirty="0"/>
            </a:br>
            <a:r>
              <a:rPr lang="en-US" dirty="0"/>
              <a:t>in learning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ACE22-DA80-B748-BFBF-1CB109DD043E}"/>
              </a:ext>
            </a:extLst>
          </p:cNvPr>
          <p:cNvSpPr txBox="1"/>
          <p:nvPr/>
        </p:nvSpPr>
        <p:spPr>
          <a:xfrm>
            <a:off x="1421075" y="3352800"/>
            <a:ext cx="101626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Size (large enough to build a good model)</a:t>
            </a:r>
          </a:p>
          <a:p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Well-chosen representation</a:t>
            </a:r>
          </a:p>
          <a:p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Statistically representative of application domain</a:t>
            </a:r>
          </a:p>
          <a:p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4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CAB1-BE9E-DA42-BA9E-C57231EE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0" y="228600"/>
            <a:ext cx="10089376" cy="2133600"/>
          </a:xfrm>
        </p:spPr>
        <p:txBody>
          <a:bodyPr/>
          <a:lstStyle/>
          <a:p>
            <a:r>
              <a:rPr lang="en-US" dirty="0"/>
              <a:t>MAIN steps for building a</a:t>
            </a:r>
            <a:br>
              <a:rPr lang="en-US" dirty="0"/>
            </a:br>
            <a:r>
              <a:rPr lang="en-US" dirty="0"/>
              <a:t>supervised model</a:t>
            </a:r>
            <a:br>
              <a:rPr lang="en-US" dirty="0"/>
            </a:br>
            <a:r>
              <a:rPr lang="en-US" dirty="0"/>
              <a:t>(the ones with * will change)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FEE61-615C-F842-9D5E-58FE9982BF5C}"/>
              </a:ext>
            </a:extLst>
          </p:cNvPr>
          <p:cNvSpPr/>
          <p:nvPr/>
        </p:nvSpPr>
        <p:spPr>
          <a:xfrm>
            <a:off x="1072376" y="2667000"/>
            <a:ext cx="108712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Arrange the data into features and target matrices/vectors.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Split them into a training set and a test set∗.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Select the machine learning algorithm you want to use, and its parameters∗.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Build the model by applying the selected algorithm to the training set. This will create a tentative (implicit) input-output relationship. If you are using scikit-learn, this corresponds to applying the “.fit” method.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Apply the model to the features of the test data to predict the target property of test data. If you are using scikit-learn, this corresponds to applying the “.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predict”method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Estimate the performance of your model by using an appropriate evaluation metric to compare the predicted and true target property of the test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Rejoice (unlikely), figure out what is not working out and repeat from 1 (likely).</a:t>
            </a:r>
          </a:p>
        </p:txBody>
      </p:sp>
    </p:spTree>
    <p:extLst>
      <p:ext uri="{BB962C8B-B14F-4D97-AF65-F5344CB8AC3E}">
        <p14:creationId xmlns:p14="http://schemas.microsoft.com/office/powerpoint/2010/main" val="262985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3" name="Rectangle 21"/>
          <p:cNvSpPr>
            <a:spLocks noGrp="1" noChangeArrowheads="1"/>
          </p:cNvSpPr>
          <p:nvPr>
            <p:ph type="title"/>
          </p:nvPr>
        </p:nvSpPr>
        <p:spPr>
          <a:xfrm>
            <a:off x="2768600" y="482618"/>
            <a:ext cx="7969249" cy="1366157"/>
          </a:xfrm>
          <a:ln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 Condensed" charset="0"/>
                <a:cs typeface="Helvetica Neue Condensed" charset="0"/>
              </a:rPr>
              <a:t>Our brain machine learns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89A2A93-85F9-634B-AA50-5D2EBB41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4" y="2286000"/>
            <a:ext cx="71628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3" name="Rectangle 21"/>
          <p:cNvSpPr>
            <a:spLocks noGrp="1" noChangeArrowheads="1"/>
          </p:cNvSpPr>
          <p:nvPr>
            <p:ph type="title"/>
          </p:nvPr>
        </p:nvSpPr>
        <p:spPr>
          <a:xfrm>
            <a:off x="2768600" y="482618"/>
            <a:ext cx="7969249" cy="1366157"/>
          </a:xfrm>
          <a:ln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 Condensed" charset="0"/>
                <a:cs typeface="Helvetica Neue Condensed" charset="0"/>
              </a:rPr>
              <a:t>Our brain machine learns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89A2A93-85F9-634B-AA50-5D2EBB41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4" y="2286000"/>
            <a:ext cx="7162800" cy="716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A516FF-F95C-C643-87C5-FC94F94E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86" y="2288875"/>
            <a:ext cx="71628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6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218" y="533400"/>
            <a:ext cx="12064998" cy="20574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(of course)</a:t>
            </a:r>
            <a:br>
              <a:rPr lang="en-US" sz="5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5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ML is not the only 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7610" y="3943350"/>
            <a:ext cx="6279552" cy="42291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 can also create a </a:t>
            </a:r>
            <a:r>
              <a:rPr lang="en-US" sz="400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probabilistic</a:t>
            </a: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model to predict color from coordinates.</a:t>
            </a:r>
          </a:p>
          <a:p>
            <a:pPr marL="0" indent="0" algn="ctr">
              <a:buNone/>
            </a:pPr>
            <a:endParaRPr lang="en-US" sz="4000" dirty="0">
              <a:solidFill>
                <a:schemeClr val="tx2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1. What would be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the ingredients?</a:t>
            </a:r>
          </a:p>
          <a:p>
            <a:pPr marL="0" indent="0" algn="ctr">
              <a:buNone/>
            </a:pPr>
            <a:endParaRPr lang="en-US" sz="4000" dirty="0">
              <a:solidFill>
                <a:schemeClr val="tx2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2. What would I be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estimating?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D2C1-D702-114C-B345-DF6835A0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16" y="35052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92EC-68C4-0346-A7C0-51928A59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00" y="780087"/>
            <a:ext cx="8763000" cy="1294994"/>
          </a:xfrm>
        </p:spPr>
        <p:txBody>
          <a:bodyPr>
            <a:normAutofit fontScale="90000"/>
          </a:bodyPr>
          <a:lstStyle/>
          <a:p>
            <a:r>
              <a:rPr lang="en-US" dirty="0"/>
              <a:t>ML vs inference;</a:t>
            </a:r>
            <a:br>
              <a:rPr lang="en-US" dirty="0"/>
            </a:br>
            <a:r>
              <a:rPr lang="en-US" dirty="0"/>
              <a:t>the many meanings of “model"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3627-DF4C-C54D-AF5A-8C44136F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819400"/>
            <a:ext cx="11582400" cy="6154113"/>
          </a:xfrm>
        </p:spPr>
        <p:txBody>
          <a:bodyPr>
            <a:normAutofit/>
          </a:bodyPr>
          <a:lstStyle/>
          <a:p>
            <a:r>
              <a:rPr lang="en-US" dirty="0"/>
              <a:t>In classic inference problems, we make a model, define its parameters, and then measure those </a:t>
            </a:r>
            <a:r>
              <a:rPr lang="en-US" dirty="0">
                <a:solidFill>
                  <a:srgbClr val="FF0000"/>
                </a:solidFill>
              </a:rPr>
              <a:t>parameters </a:t>
            </a:r>
            <a:r>
              <a:rPr lang="en-US" dirty="0">
                <a:solidFill>
                  <a:schemeClr val="tx1"/>
                </a:solidFill>
              </a:rPr>
              <a:t>(in this case, slope and intercept).</a:t>
            </a:r>
          </a:p>
          <a:p>
            <a:r>
              <a:rPr lang="en-US" dirty="0"/>
              <a:t>In ML approaches, the emphasis is on a </a:t>
            </a:r>
            <a:r>
              <a:rPr lang="en-US" dirty="0">
                <a:solidFill>
                  <a:srgbClr val="FF0000"/>
                </a:solidFill>
              </a:rPr>
              <a:t>path to a decision.</a:t>
            </a:r>
          </a:p>
          <a:p>
            <a:pPr marL="0" indent="0">
              <a:buNone/>
            </a:pPr>
            <a:r>
              <a:rPr lang="en-US" dirty="0"/>
              <a:t>	(a ML model will return whether the point is blue or green, given the 	coordinates, and will generally not return the parameters).</a:t>
            </a:r>
          </a:p>
          <a:p>
            <a:r>
              <a:rPr lang="en-US" dirty="0"/>
              <a:t>This doesn’t mean that no assumptions are made on the possible mathematical relationships between input and output. </a:t>
            </a:r>
          </a:p>
          <a:p>
            <a:r>
              <a:rPr lang="en-US" dirty="0"/>
              <a:t>In ML jargon, a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/>
              <a:t> is the object that returns an output (e.g., color) from the input (e.g., coordinates).</a:t>
            </a:r>
          </a:p>
          <a:p>
            <a:r>
              <a:rPr lang="en-US" dirty="0"/>
              <a:t>The set of possible relationships between input and output is a </a:t>
            </a:r>
            <a:r>
              <a:rPr lang="en-US" i="1" dirty="0">
                <a:solidFill>
                  <a:srgbClr val="FF0000"/>
                </a:solidFill>
              </a:rPr>
              <a:t>method</a:t>
            </a:r>
            <a:r>
              <a:rPr lang="en-US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algorithm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Random Forests, Neural Networks….  are examples of algorithms.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0" name="Rectangle 52"/>
          <p:cNvSpPr>
            <a:spLocks noGrp="1" noChangeArrowheads="1"/>
          </p:cNvSpPr>
          <p:nvPr>
            <p:ph type="title"/>
          </p:nvPr>
        </p:nvSpPr>
        <p:spPr>
          <a:xfrm>
            <a:off x="1549400" y="425481"/>
            <a:ext cx="10541000" cy="1555719"/>
          </a:xfrm>
          <a:ln/>
        </p:spPr>
        <p:txBody>
          <a:bodyPr/>
          <a:lstStyle/>
          <a:p>
            <a:pPr algn="ctr"/>
            <a:r>
              <a:rPr lang="en-US" sz="48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MACHINE LEARNING JARGON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2243" y="2322255"/>
            <a:ext cx="11277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Features</a:t>
            </a:r>
            <a:r>
              <a:rPr lang="en-US" dirty="0">
                <a:latin typeface="Gill Sans MT" panose="020B0502020104020203" pitchFamily="34" charset="77"/>
              </a:rPr>
              <a:t>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are observable quantities, known for all objects (input)</a:t>
            </a:r>
          </a:p>
          <a:p>
            <a:endParaRPr lang="en-US" dirty="0">
              <a:solidFill>
                <a:srgbClr val="FFFF00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Label or Target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is the property that we want to predict (if it exists)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Instances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 (or examples) are the objects in our data set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16282" y="6578025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 this case</a:t>
            </a:r>
            <a:r>
              <a:rPr lang="mr-IN" dirty="0">
                <a:latin typeface="Gill Sans MT" panose="020B0502020104020203" pitchFamily="34" charset="77"/>
              </a:rPr>
              <a:t>…</a:t>
            </a:r>
            <a:r>
              <a:rPr lang="en-US" dirty="0">
                <a:latin typeface="Gill Sans MT" panose="020B0502020104020203" pitchFamily="34" charset="77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D524C-9C90-6749-BEBD-656BC12A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53340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81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55481</TotalTime>
  <Pages>0</Pages>
  <Words>1889</Words>
  <Characters>0</Characters>
  <Application>Microsoft Macintosh PowerPoint</Application>
  <PresentationFormat>Custom</PresentationFormat>
  <Lines>0</Lines>
  <Paragraphs>292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 Unicode MS</vt:lpstr>
      <vt:lpstr>ＭＳ ゴシック</vt:lpstr>
      <vt:lpstr>Arial</vt:lpstr>
      <vt:lpstr>Baskerville</vt:lpstr>
      <vt:lpstr>Calibri</vt:lpstr>
      <vt:lpstr>Cambria Math</vt:lpstr>
      <vt:lpstr>Gill Sans MT</vt:lpstr>
      <vt:lpstr>Handwriting - Dakota</vt:lpstr>
      <vt:lpstr>Helvetica Neue Bold Condensed</vt:lpstr>
      <vt:lpstr>Times</vt:lpstr>
      <vt:lpstr>Parcel</vt:lpstr>
      <vt:lpstr>Machine learning  for physics and astronomy chapter 1</vt:lpstr>
      <vt:lpstr>What is machine learning?</vt:lpstr>
      <vt:lpstr>THE PROCESS OF TEACHING A MACHINE TO MAKE DECISIONS</vt:lpstr>
      <vt:lpstr>Machine Learning is a set of tools. A lot of it is nicely packaged linear algebra. Like all tools, you need to know how and when to use it.</vt:lpstr>
      <vt:lpstr>Our brain machine learns</vt:lpstr>
      <vt:lpstr>Our brain machine learns</vt:lpstr>
      <vt:lpstr>(of course)  ML is not the only way</vt:lpstr>
      <vt:lpstr>ML vs inference; the many meanings of “model"</vt:lpstr>
      <vt:lpstr>MACHINE LEARNING JARGON</vt:lpstr>
      <vt:lpstr> SUPERVISED MACHINE LEARNING </vt:lpstr>
      <vt:lpstr>Size and quality of the learning set are very important</vt:lpstr>
      <vt:lpstr>PowerPoint Presentation</vt:lpstr>
      <vt:lpstr>Regression vs. classification</vt:lpstr>
      <vt:lpstr>Regression vs. classification</vt:lpstr>
      <vt:lpstr>Regression vs classification</vt:lpstr>
      <vt:lpstr>UNSUPERVISED MACHINE LEARNING</vt:lpstr>
      <vt:lpstr>PowerPoint Presentation</vt:lpstr>
      <vt:lpstr>what is ML useful for?</vt:lpstr>
      <vt:lpstr>I’ll GO fIRST:  what are some examples of how ml is used in astrophysics?</vt:lpstr>
      <vt:lpstr>PowerPoint Presentation</vt:lpstr>
      <vt:lpstr>PowerPoint Presentation</vt:lpstr>
      <vt:lpstr>PowerPoint Presentation</vt:lpstr>
      <vt:lpstr>“Measuring”: learning by example (supervised)</vt:lpstr>
      <vt:lpstr>PowerPoint Presentation</vt:lpstr>
      <vt:lpstr>PowerPoint Presentation</vt:lpstr>
      <vt:lpstr>PowerPoint Presentation</vt:lpstr>
      <vt:lpstr>PowerPoint Presentation</vt:lpstr>
      <vt:lpstr>“Measuring”: learning by example (supervised)</vt:lpstr>
      <vt:lpstr>“Measuring”: learning by example (supervised)</vt:lpstr>
      <vt:lpstr>PowerPoint Presentation</vt:lpstr>
      <vt:lpstr>PowerPoint Presentation</vt:lpstr>
      <vt:lpstr>PowerPoint Presentation</vt:lpstr>
      <vt:lpstr>Questions?</vt:lpstr>
      <vt:lpstr>Fun Machine Learning readings   Visual:  http://www.r2d3.us/visual-intro-to-machine-learning-part-1/  Medium article  https://medium.com/@ageitgey/machine-learning-is-fun-80ea3ec3c471   Also, the Python Data Science Handbook has a lot on this subject in the form of notebooks, and I’ll distributes my own book chapter (please do not post elsewhere!)</vt:lpstr>
      <vt:lpstr>Let’s answer these questions (for the topics I’ll give in a minute)</vt:lpstr>
      <vt:lpstr>PowerPoint Presentation</vt:lpstr>
      <vt:lpstr>PowerPoint Presentation</vt:lpstr>
      <vt:lpstr>SUPervised learning</vt:lpstr>
      <vt:lpstr>IMPORtant:   you shouldn’t use all of your learning set  to build your model.</vt:lpstr>
      <vt:lpstr>Crossed points = test set (selected at random)</vt:lpstr>
      <vt:lpstr>Test error vs generalization error Q: is this a good learning set  for the gray-point population?</vt:lpstr>
      <vt:lpstr>Summary of desired qualities in learning set</vt:lpstr>
      <vt:lpstr>MAIN steps for building a supervised model (the ones with * will change)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230</cp:revision>
  <cp:lastPrinted>2019-02-26T19:11:45Z</cp:lastPrinted>
  <dcterms:modified xsi:type="dcterms:W3CDTF">2023-05-19T16:04:12Z</dcterms:modified>
</cp:coreProperties>
</file>